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66" r:id="rId4"/>
    <p:sldId id="277" r:id="rId5"/>
    <p:sldId id="269" r:id="rId6"/>
    <p:sldId id="274" r:id="rId7"/>
    <p:sldId id="263" r:id="rId8"/>
    <p:sldId id="272" r:id="rId9"/>
    <p:sldId id="257" r:id="rId10"/>
    <p:sldId id="268" r:id="rId11"/>
    <p:sldId id="265" r:id="rId12"/>
    <p:sldId id="267" r:id="rId13"/>
    <p:sldId id="262" r:id="rId14"/>
    <p:sldId id="270" r:id="rId15"/>
    <p:sldId id="279" r:id="rId16"/>
    <p:sldId id="271" r:id="rId17"/>
    <p:sldId id="273" r:id="rId18"/>
    <p:sldId id="260" r:id="rId19"/>
    <p:sldId id="264" r:id="rId20"/>
  </p:sldIdLst>
  <p:sldSz cx="6858000" cy="9144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8359" autoAdjust="0"/>
  </p:normalViewPr>
  <p:slideViewPr>
    <p:cSldViewPr>
      <p:cViewPr>
        <p:scale>
          <a:sx n="130" d="100"/>
          <a:sy n="130" d="100"/>
        </p:scale>
        <p:origin x="-168" y="3072"/>
      </p:cViewPr>
      <p:guideLst>
        <p:guide orient="horz" pos="2880"/>
        <p:guide pos="216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68"/>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500E5F-B84A-4566-955E-19231FF82FBD}" type="datetimeFigureOut">
              <a:rPr lang="en-US" smtClean="0"/>
              <a:pPr/>
              <a:t>5/6/2010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00E5F-B84A-4566-955E-19231FF82FBD}" type="datetimeFigureOut">
              <a:rPr lang="en-US" smtClean="0"/>
              <a:pPr/>
              <a:t>5/6/2010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5"/>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5"/>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00E5F-B84A-4566-955E-19231FF82FBD}" type="datetimeFigureOut">
              <a:rPr lang="en-US" smtClean="0"/>
              <a:pPr/>
              <a:t>5/6/2010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500E5F-B84A-4566-955E-19231FF82FBD}" type="datetimeFigureOut">
              <a:rPr lang="en-US" smtClean="0"/>
              <a:pPr/>
              <a:t>5/6/2010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500E5F-B84A-4566-955E-19231FF82FBD}" type="datetimeFigureOut">
              <a:rPr lang="en-US" smtClean="0"/>
              <a:pPr/>
              <a:t>5/6/2010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500E5F-B84A-4566-955E-19231FF82FBD}" type="datetimeFigureOut">
              <a:rPr lang="en-US" smtClean="0"/>
              <a:pPr/>
              <a:t>5/6/2010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500E5F-B84A-4566-955E-19231FF82FBD}" type="datetimeFigureOut">
              <a:rPr lang="en-US" smtClean="0"/>
              <a:pPr/>
              <a:t>5/6/2010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500E5F-B84A-4566-955E-19231FF82FBD}" type="datetimeFigureOut">
              <a:rPr lang="en-US" smtClean="0"/>
              <a:pPr/>
              <a:t>5/6/2010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500E5F-B84A-4566-955E-19231FF82FBD}" type="datetimeFigureOut">
              <a:rPr lang="en-US" smtClean="0"/>
              <a:pPr/>
              <a:t>5/6/2010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500E5F-B84A-4566-955E-19231FF82FBD}" type="datetimeFigureOut">
              <a:rPr lang="en-US" smtClean="0"/>
              <a:pPr/>
              <a:t>5/6/2010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0"/>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500E5F-B84A-4566-955E-19231FF82FBD}" type="datetimeFigureOut">
              <a:rPr lang="en-US" smtClean="0"/>
              <a:pPr/>
              <a:t>5/6/2010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2FF729-5C06-4CFA-AB22-D4E89DF33B46}"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BC500E5F-B84A-4566-955E-19231FF82FBD}" type="datetimeFigureOut">
              <a:rPr lang="en-US" smtClean="0"/>
              <a:pPr/>
              <a:t>5/6/2010</a:t>
            </a:fld>
            <a:endParaRPr lang="en-US"/>
          </a:p>
        </p:txBody>
      </p:sp>
      <p:sp>
        <p:nvSpPr>
          <p:cNvPr id="5" name="Footer Placeholder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2B2FF729-5C06-4CFA-AB22-D4E89DF33B4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gif"/><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audio" Target="../media/audio10.wav"/><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7.xml"/><Relationship Id="rId1" Type="http://schemas.openxmlformats.org/officeDocument/2006/relationships/audio" Target="../media/audio11.wav"/><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7.xml"/><Relationship Id="rId1" Type="http://schemas.openxmlformats.org/officeDocument/2006/relationships/audio" Target="../media/audio12.wav"/><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7.xml"/><Relationship Id="rId1" Type="http://schemas.openxmlformats.org/officeDocument/2006/relationships/audio" Target="../media/audio13.wav"/><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eg"/></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7.xml"/><Relationship Id="rId1" Type="http://schemas.openxmlformats.org/officeDocument/2006/relationships/audio" Target="../media/audio14.wav"/><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7.xml"/><Relationship Id="rId1" Type="http://schemas.openxmlformats.org/officeDocument/2006/relationships/audio" Target="../media/audio15.wav"/><Relationship Id="rId4" Type="http://schemas.openxmlformats.org/officeDocument/2006/relationships/image" Target="../media/image49.png"/></Relationships>
</file>

<file path=ppt/slides/_rels/slide1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7.xml"/><Relationship Id="rId1" Type="http://schemas.openxmlformats.org/officeDocument/2006/relationships/audio" Target="../media/audio16.wav"/><Relationship Id="rId5" Type="http://schemas.openxmlformats.org/officeDocument/2006/relationships/image" Target="../media/image53.png"/><Relationship Id="rId4" Type="http://schemas.openxmlformats.org/officeDocument/2006/relationships/image" Target="../media/image52.wmf"/></Relationships>
</file>

<file path=ppt/slides/_rels/slide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7.xml"/><Relationship Id="rId1" Type="http://schemas.openxmlformats.org/officeDocument/2006/relationships/audio" Target="../media/audio17.wav"/><Relationship Id="rId5" Type="http://schemas.openxmlformats.org/officeDocument/2006/relationships/image" Target="../media/image56.wmf"/><Relationship Id="rId4" Type="http://schemas.openxmlformats.org/officeDocument/2006/relationships/image" Target="../media/image55.wmf"/></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7.xml"/><Relationship Id="rId1" Type="http://schemas.openxmlformats.org/officeDocument/2006/relationships/audio" Target="../media/audio18.wav"/><Relationship Id="rId5" Type="http://schemas.openxmlformats.org/officeDocument/2006/relationships/image" Target="../media/image59.wmf"/><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audio" Target="../media/audio1.wav"/><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6.png"/><Relationship Id="rId7"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audio" Target="../media/audio2.wav"/><Relationship Id="rId6" Type="http://schemas.openxmlformats.org/officeDocument/2006/relationships/hyperlink" Target="http://www.google.ca/imgres?imgurl=http://www.bat.ru/image/bat.gif&amp;imgrefurl=http://www.bat.ru/&amp;usg=__do3fS-j5_NoY5wwSYDMGwsmKfc4=&amp;h=396&amp;w=400&amp;sz=28&amp;hl=en&amp;start=2&amp;itbs=1&amp;tbnid=tzcTGIFtFZwx3M:&amp;tbnh=123&amp;tbnw=124&amp;prev=/images?q=bat&amp;hl=en&amp;gbv=2&amp;tbs=isch:1" TargetMode="External"/><Relationship Id="rId5" Type="http://schemas.openxmlformats.org/officeDocument/2006/relationships/image" Target="../media/image7.jpeg"/><Relationship Id="rId4" Type="http://schemas.openxmlformats.org/officeDocument/2006/relationships/hyperlink" Target="http://www.google.ca/imgres?imgurl=http://www.celebrating-halloween.com/images/stencil-bat.gif&amp;imgrefurl=http://www.celebrating-halloween.com/party/bat-themed-party.shtml&amp;usg=__umRK1erTov2iWT2_SLO7e1VFtoo=&amp;h=825&amp;w=750&amp;sz=23&amp;hl=en&amp;start=78&amp;itbs=1&amp;tbnid=LkfIAZaabeEcPM:&amp;tbnh=144&amp;tbnw=131&amp;prev=/images?q=bat&amp;start=60&amp;hl=en&amp;sa=N&amp;gbv=2&amp;ndsp=20&amp;tbs=isch:1" TargetMode="Externa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4.wav"/><Relationship Id="rId1" Type="http://schemas.openxmlformats.org/officeDocument/2006/relationships/audio" Target="../media/audio3.wav"/><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wmf"/></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audio" Target="../media/audio5.wav"/><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8" Type="http://schemas.openxmlformats.org/officeDocument/2006/relationships/hyperlink" Target="http://www.google.ca/imgres?imgurl=http://www.dnr.state.md.us/fisheries/art2001/peeler1.JPG&amp;imgrefurl=http://www.dnr.state.md.us/fisheries/recreational/articles/bluecrablhmgt.html&amp;usg=__ATGlKU7WmCo0PwObnSXrU4h7NCE=&amp;h=299&amp;w=350&amp;sz=23&amp;hl=en&amp;start=35&amp;itbs=1&amp;tbnid=O3wtbjKnO6IeFM:&amp;tbnh=103&amp;tbnw=120&amp;prev=/images?q=crabs+moving&amp;start=20&amp;hl=en&amp;sa=N&amp;gbv=2&amp;ndsp=20&amp;tbs=isch:1" TargetMode="External"/><Relationship Id="rId3" Type="http://schemas.openxmlformats.org/officeDocument/2006/relationships/image" Target="../media/image16.wmf"/><Relationship Id="rId7"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audio" Target="../media/audio6.wav"/><Relationship Id="rId6" Type="http://schemas.openxmlformats.org/officeDocument/2006/relationships/hyperlink" Target="http://aaaworldwitness.files.wordpress.com/2009/05/soldier-crabs4.jpg" TargetMode="External"/><Relationship Id="rId11" Type="http://schemas.openxmlformats.org/officeDocument/2006/relationships/image" Target="../media/image21.jpeg"/><Relationship Id="rId5" Type="http://schemas.openxmlformats.org/officeDocument/2006/relationships/image" Target="../media/image18.jpeg"/><Relationship Id="rId10" Type="http://schemas.openxmlformats.org/officeDocument/2006/relationships/hyperlink" Target="http://www.iisgcp.org/exoticsp/images/chineses_mitten_crab/crab12.jpg" TargetMode="External"/><Relationship Id="rId4" Type="http://schemas.openxmlformats.org/officeDocument/2006/relationships/image" Target="../media/image17.pn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7.xml"/><Relationship Id="rId1" Type="http://schemas.openxmlformats.org/officeDocument/2006/relationships/audio" Target="../media/audio7.wav"/><Relationship Id="rId5" Type="http://schemas.openxmlformats.org/officeDocument/2006/relationships/image" Target="../media/image24.pn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audio" Target="../media/audio8.wav"/><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audio" Target="../media/audio9.wav"/><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09600" y="304800"/>
            <a:ext cx="6096000" cy="8679299"/>
          </a:xfrm>
          <a:prstGeom prst="rect">
            <a:avLst/>
          </a:prstGeom>
          <a:noFill/>
          <a:ln w="177800" cmpd="tri">
            <a:solidFill>
              <a:srgbClr val="C00000"/>
            </a:solidFill>
          </a:ln>
          <a:effectLst>
            <a:glow rad="228600">
              <a:schemeClr val="accent4">
                <a:satMod val="175000"/>
                <a:alpha val="40000"/>
              </a:schemeClr>
            </a:glow>
          </a:effectLst>
        </p:spPr>
        <p:txBody>
          <a:bodyPr wrap="square" rtlCol="0">
            <a:spAutoFit/>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4" name="Rectangle 3"/>
          <p:cNvSpPr/>
          <p:nvPr/>
        </p:nvSpPr>
        <p:spPr>
          <a:xfrm>
            <a:off x="1295400" y="914400"/>
            <a:ext cx="4432239" cy="1754326"/>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Animal</a:t>
            </a:r>
          </a:p>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Locomotion</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026" name="Picture 2" descr="C:\Documents and Settings\bgarcia.SOUDERTONSD.002\Local Settings\Temporary Internet Files\Content.IE5\AR2S8MDU\MM900236412[1].gif"/>
          <p:cNvPicPr>
            <a:picLocks noChangeAspect="1" noChangeArrowheads="1" noCrop="1"/>
          </p:cNvPicPr>
          <p:nvPr/>
        </p:nvPicPr>
        <p:blipFill>
          <a:blip r:embed="rId2" cstate="print"/>
          <a:srcRect/>
          <a:stretch>
            <a:fillRect/>
          </a:stretch>
        </p:blipFill>
        <p:spPr bwMode="auto">
          <a:xfrm rot="20899397">
            <a:off x="715941" y="2852640"/>
            <a:ext cx="3121080" cy="1724025"/>
          </a:xfrm>
          <a:prstGeom prst="rect">
            <a:avLst/>
          </a:prstGeom>
          <a:noFill/>
        </p:spPr>
      </p:pic>
      <p:pic>
        <p:nvPicPr>
          <p:cNvPr id="1027" name="Picture 3" descr="C:\Documents and Settings\bgarcia.SOUDERTONSD.002\Local Settings\Temporary Internet Files\Content.IE5\Z9SQEW93\MC900084214[1].wmf"/>
          <p:cNvPicPr>
            <a:picLocks noChangeAspect="1" noChangeArrowheads="1"/>
          </p:cNvPicPr>
          <p:nvPr/>
        </p:nvPicPr>
        <p:blipFill>
          <a:blip r:embed="rId3" cstate="print"/>
          <a:srcRect/>
          <a:stretch>
            <a:fillRect/>
          </a:stretch>
        </p:blipFill>
        <p:spPr bwMode="auto">
          <a:xfrm flipH="1">
            <a:off x="3810000" y="4049816"/>
            <a:ext cx="2209800" cy="2574586"/>
          </a:xfrm>
          <a:prstGeom prst="rect">
            <a:avLst/>
          </a:prstGeom>
          <a:noFill/>
        </p:spPr>
      </p:pic>
      <p:pic>
        <p:nvPicPr>
          <p:cNvPr id="1028" name="Picture 4" descr="C:\Documents and Settings\bgarcia.SOUDERTONSD.002\Local Settings\Temporary Internet Files\Content.IE5\YI7VQSFN\MP900428598[1].jpg"/>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rot="20475608">
            <a:off x="2332730" y="4092495"/>
            <a:ext cx="2505744" cy="1653111"/>
          </a:xfrm>
          <a:prstGeom prst="rect">
            <a:avLst/>
          </a:prstGeom>
          <a:noFill/>
        </p:spPr>
      </p:pic>
      <p:sp>
        <p:nvSpPr>
          <p:cNvPr id="8" name="Rectangle 7"/>
          <p:cNvSpPr/>
          <p:nvPr/>
        </p:nvSpPr>
        <p:spPr>
          <a:xfrm>
            <a:off x="1447800" y="6400800"/>
            <a:ext cx="4082400" cy="1754326"/>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Ms. Bunting’s</a:t>
            </a:r>
          </a:p>
          <a:p>
            <a:pPr algn="ctr"/>
            <a:r>
              <a:rPr lang="en-US" sz="5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rPr>
              <a:t>Block 1</a:t>
            </a:r>
            <a:endParaRPr lang="en-US"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81000"/>
            <a:ext cx="6248400" cy="8125301"/>
          </a:xfrm>
          <a:prstGeom prst="rect">
            <a:avLst/>
          </a:prstGeom>
          <a:noFill/>
          <a:ln w="57150">
            <a:solidFill>
              <a:schemeClr val="accent5">
                <a:lumMod val="75000"/>
              </a:schemeClr>
            </a:solidFill>
            <a:prstDash val="dashDot"/>
          </a:ln>
          <a:effectLst>
            <a:outerShdw blurRad="50800" dist="38100" dir="5400000" algn="t" rotWithShape="0">
              <a:prstClr val="black">
                <a:alpha val="40000"/>
              </a:prstClr>
            </a:outerShd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2057400" y="8475134"/>
            <a:ext cx="2457450" cy="486833"/>
          </a:xfrm>
        </p:spPr>
        <p:txBody>
          <a:bodyPr/>
          <a:lstStyle/>
          <a:p>
            <a:r>
              <a:rPr lang="en-US" dirty="0" smtClean="0"/>
              <a:t>Kelsey Moyer, Block 1, Miss Bunting</a:t>
            </a:r>
            <a:endParaRPr lang="en-US" dirty="0"/>
          </a:p>
        </p:txBody>
      </p:sp>
      <p:sp>
        <p:nvSpPr>
          <p:cNvPr id="4" name="Rectangle 3"/>
          <p:cNvSpPr/>
          <p:nvPr/>
        </p:nvSpPr>
        <p:spPr>
          <a:xfrm>
            <a:off x="1981200" y="533400"/>
            <a:ext cx="2971800"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i="1" u="sng"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38100" dist="38100" dir="2700000" algn="tl">
                    <a:srgbClr val="000000">
                      <a:alpha val="43137"/>
                    </a:srgbClr>
                  </a:outerShdw>
                </a:effectLst>
              </a:rPr>
              <a:t>Jellyfish</a:t>
            </a:r>
            <a:endParaRPr lang="en-US" sz="5400" b="1" i="1" u="sng"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38100" dist="38100" dir="2700000" algn="tl">
                  <a:srgbClr val="000000">
                    <a:alpha val="43137"/>
                  </a:srgbClr>
                </a:outerShdw>
              </a:effectLst>
            </a:endParaRPr>
          </a:p>
        </p:txBody>
      </p:sp>
      <p:sp>
        <p:nvSpPr>
          <p:cNvPr id="5" name="TextBox 4"/>
          <p:cNvSpPr txBox="1"/>
          <p:nvPr/>
        </p:nvSpPr>
        <p:spPr>
          <a:xfrm>
            <a:off x="457200" y="1828800"/>
            <a:ext cx="5715000" cy="1200329"/>
          </a:xfrm>
          <a:prstGeom prst="rect">
            <a:avLst/>
          </a:prstGeom>
          <a:noFill/>
        </p:spPr>
        <p:txBody>
          <a:bodyPr wrap="square" rtlCol="0">
            <a:spAutoFit/>
          </a:bodyPr>
          <a:lstStyle/>
          <a:p>
            <a:pPr>
              <a:buClr>
                <a:srgbClr val="EFAFEF"/>
              </a:buClr>
              <a:buSzPct val="90000"/>
              <a:buFont typeface="Wingdings" pitchFamily="2" charset="2"/>
              <a:buChar char=""/>
            </a:pPr>
            <a:r>
              <a:rPr lang="en-US" dirty="0" smtClean="0">
                <a:latin typeface="Tempus Sans ITC" pitchFamily="82" charset="0"/>
              </a:rPr>
              <a:t>  </a:t>
            </a:r>
            <a:r>
              <a:rPr lang="en-US" sz="2400" dirty="0" smtClean="0">
                <a:solidFill>
                  <a:srgbClr val="92D050"/>
                </a:solidFill>
                <a:latin typeface="Tempus Sans ITC" pitchFamily="82" charset="0"/>
              </a:rPr>
              <a:t>movement- </a:t>
            </a:r>
            <a:r>
              <a:rPr lang="en-US" sz="1500" dirty="0" smtClean="0">
                <a:solidFill>
                  <a:srgbClr val="92D050"/>
                </a:solidFill>
                <a:latin typeface="Tempus Sans ITC" pitchFamily="82" charset="0"/>
              </a:rPr>
              <a:t>they propel themselves using jet propulsion. </a:t>
            </a:r>
          </a:p>
          <a:p>
            <a:pPr>
              <a:buClr>
                <a:srgbClr val="EFAFEF"/>
              </a:buClr>
              <a:buSzPct val="90000"/>
              <a:buFont typeface="Wingdings" pitchFamily="2" charset="2"/>
              <a:buChar char=""/>
            </a:pPr>
            <a:r>
              <a:rPr lang="en-US" sz="2400" dirty="0" smtClean="0">
                <a:solidFill>
                  <a:srgbClr val="92D050"/>
                </a:solidFill>
                <a:latin typeface="Tempus Sans ITC" pitchFamily="82" charset="0"/>
              </a:rPr>
              <a:t>  motion- </a:t>
            </a:r>
            <a:r>
              <a:rPr lang="en-US" sz="1500" dirty="0" smtClean="0">
                <a:solidFill>
                  <a:srgbClr val="92D050"/>
                </a:solidFill>
                <a:latin typeface="Tempus Sans ITC" pitchFamily="82" charset="0"/>
              </a:rPr>
              <a:t>they flow with </a:t>
            </a:r>
            <a:r>
              <a:rPr lang="en-US" sz="1500" smtClean="0">
                <a:solidFill>
                  <a:srgbClr val="92D050"/>
                </a:solidFill>
                <a:latin typeface="Tempus Sans ITC" pitchFamily="82" charset="0"/>
              </a:rPr>
              <a:t>the currents</a:t>
            </a:r>
            <a:endParaRPr lang="en-US" sz="1500" dirty="0" smtClean="0">
              <a:solidFill>
                <a:srgbClr val="92D050"/>
              </a:solidFill>
              <a:latin typeface="Tempus Sans ITC" pitchFamily="82" charset="0"/>
            </a:endParaRPr>
          </a:p>
          <a:p>
            <a:pPr>
              <a:buClr>
                <a:srgbClr val="EFAFEF"/>
              </a:buClr>
              <a:buSzPct val="90000"/>
              <a:buFont typeface="Wingdings" pitchFamily="2" charset="2"/>
              <a:buChar char=""/>
            </a:pPr>
            <a:r>
              <a:rPr lang="en-US" sz="2400" dirty="0" smtClean="0">
                <a:solidFill>
                  <a:srgbClr val="92D050"/>
                </a:solidFill>
                <a:latin typeface="Tempus Sans ITC" pitchFamily="82" charset="0"/>
              </a:rPr>
              <a:t>  limbs- </a:t>
            </a:r>
            <a:r>
              <a:rPr lang="en-US" sz="1500" dirty="0" smtClean="0">
                <a:solidFill>
                  <a:srgbClr val="92D050"/>
                </a:solidFill>
                <a:latin typeface="Tempus Sans ITC" pitchFamily="82" charset="0"/>
              </a:rPr>
              <a:t>they</a:t>
            </a:r>
            <a:r>
              <a:rPr lang="en-US" sz="2400" dirty="0" smtClean="0">
                <a:solidFill>
                  <a:srgbClr val="92D050"/>
                </a:solidFill>
                <a:latin typeface="Tempus Sans ITC" pitchFamily="82" charset="0"/>
              </a:rPr>
              <a:t> </a:t>
            </a:r>
            <a:r>
              <a:rPr lang="en-US" sz="1500" dirty="0" smtClean="0">
                <a:solidFill>
                  <a:srgbClr val="92D050"/>
                </a:solidFill>
                <a:latin typeface="Tempus Sans ITC" pitchFamily="82" charset="0"/>
              </a:rPr>
              <a:t>have  at least 2 limbs.</a:t>
            </a:r>
            <a:endParaRPr lang="en-US" sz="1500" dirty="0">
              <a:solidFill>
                <a:srgbClr val="92D050"/>
              </a:solidFill>
              <a:latin typeface="Tempus Sans ITC" pitchFamily="82" charset="0"/>
            </a:endParaRPr>
          </a:p>
        </p:txBody>
      </p:sp>
      <p:sp>
        <p:nvSpPr>
          <p:cNvPr id="6" name="TextBox 5"/>
          <p:cNvSpPr txBox="1"/>
          <p:nvPr/>
        </p:nvSpPr>
        <p:spPr>
          <a:xfrm>
            <a:off x="533400" y="3352800"/>
            <a:ext cx="5715000" cy="2133600"/>
          </a:xfrm>
          <a:prstGeom prst="rect">
            <a:avLst/>
          </a:prstGeom>
          <a:noFill/>
          <a:ln w="57150" cmpd="dbl">
            <a:solidFill>
              <a:schemeClr val="accent5">
                <a:lumMod val="60000"/>
                <a:lumOff val="40000"/>
              </a:schemeClr>
            </a:solidFill>
            <a:prstDash val="dashDot"/>
          </a:ln>
          <a:effectLst>
            <a:glow rad="101600">
              <a:schemeClr val="accent6">
                <a:satMod val="175000"/>
                <a:alpha val="40000"/>
              </a:schemeClr>
            </a:glow>
          </a:effectLst>
        </p:spPr>
        <p:txBody>
          <a:bodyPr wrap="square" rtlCol="0">
            <a:spAutoFit/>
          </a:bodyPr>
          <a:lstStyle/>
          <a:p>
            <a:r>
              <a:rPr lang="en-US" sz="1600" dirty="0" smtClean="0">
                <a:solidFill>
                  <a:schemeClr val="accent4"/>
                </a:solidFill>
              </a:rPr>
              <a:t>Jellyfish have no brain, heart, or bones. They have a way of interpreting where obstacles are, but they don’t have actual eyes. No one has been able to figure out how they can process information without a brain. Jellyfish are made almost entirely by water. Less than 5% of a jellyfish is a solid material. Jellyfish float on currents in the ocean, but also use their tentacles to bob in an up and down motion. What I haven’t figured out yet is how they can move without a heart pumping blood through their body.</a:t>
            </a:r>
            <a:endParaRPr lang="en-US" sz="1600" dirty="0">
              <a:solidFill>
                <a:schemeClr val="accent4"/>
              </a:solidFill>
            </a:endParaRPr>
          </a:p>
        </p:txBody>
      </p:sp>
      <p:pic>
        <p:nvPicPr>
          <p:cNvPr id="7" name="Picture 2" descr="P:\sci\img002.jpg"/>
          <p:cNvPicPr>
            <a:picLocks noChangeAspect="1" noChangeArrowheads="1"/>
          </p:cNvPicPr>
          <p:nvPr/>
        </p:nvPicPr>
        <p:blipFill>
          <a:blip r:embed="rId3" cstate="print"/>
          <a:srcRect b="15789"/>
          <a:stretch>
            <a:fillRect/>
          </a:stretch>
        </p:blipFill>
        <p:spPr bwMode="auto">
          <a:xfrm>
            <a:off x="685800" y="5791200"/>
            <a:ext cx="2100263" cy="1600200"/>
          </a:xfrm>
          <a:prstGeom prst="rect">
            <a:avLst/>
          </a:prstGeom>
          <a:noFill/>
        </p:spPr>
      </p:pic>
      <p:pic>
        <p:nvPicPr>
          <p:cNvPr id="8" name="Picture 3" descr="P:\sci\img003.jpg"/>
          <p:cNvPicPr>
            <a:picLocks noChangeAspect="1" noChangeArrowheads="1"/>
          </p:cNvPicPr>
          <p:nvPr/>
        </p:nvPicPr>
        <p:blipFill>
          <a:blip r:embed="rId4" cstate="print"/>
          <a:srcRect l="31053" t="14564" r="26250" b="38828"/>
          <a:stretch>
            <a:fillRect/>
          </a:stretch>
        </p:blipFill>
        <p:spPr bwMode="auto">
          <a:xfrm>
            <a:off x="4572000" y="6629400"/>
            <a:ext cx="1600200" cy="1676400"/>
          </a:xfrm>
          <a:prstGeom prst="rect">
            <a:avLst/>
          </a:prstGeom>
          <a:noFill/>
        </p:spPr>
      </p:pic>
      <p:pic>
        <p:nvPicPr>
          <p:cNvPr id="9" name="Picture 5" descr="P:\sci\img004.jpg"/>
          <p:cNvPicPr>
            <a:picLocks noChangeAspect="1" noChangeArrowheads="1"/>
          </p:cNvPicPr>
          <p:nvPr/>
        </p:nvPicPr>
        <p:blipFill>
          <a:blip r:embed="rId5" cstate="print"/>
          <a:srcRect l="19230" t="14775" r="15385" b="49765"/>
          <a:stretch>
            <a:fillRect/>
          </a:stretch>
        </p:blipFill>
        <p:spPr bwMode="auto">
          <a:xfrm>
            <a:off x="4724400" y="533400"/>
            <a:ext cx="1619250" cy="1295400"/>
          </a:xfrm>
          <a:prstGeom prst="rect">
            <a:avLst/>
          </a:prstGeom>
          <a:noFill/>
        </p:spPr>
      </p:pic>
      <p:pic>
        <p:nvPicPr>
          <p:cNvPr id="10" name="Recorded Sound">
            <a:hlinkClick r:id="" action="ppaction://media"/>
          </p:cNvPr>
          <p:cNvPicPr>
            <a:picLocks noRot="1" noChangeAspect="1"/>
          </p:cNvPicPr>
          <p:nvPr>
            <a:wavAudioFile r:embed="rId1" name="Recorded Sound"/>
          </p:nvPr>
        </p:nvPicPr>
        <p:blipFill>
          <a:blip r:embed="rId6" cstate="print"/>
          <a:stretch>
            <a:fillRect/>
          </a:stretch>
        </p:blipFill>
        <p:spPr>
          <a:xfrm>
            <a:off x="6248400" y="8610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0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762000"/>
            <a:ext cx="3061800" cy="923330"/>
          </a:xfrm>
          <a:prstGeom prst="rect">
            <a:avLst/>
          </a:prstGeom>
          <a:noFill/>
          <a:effectLst>
            <a:glow rad="101600">
              <a:srgbClr val="FF00FF">
                <a:alpha val="60000"/>
              </a:srgbClr>
            </a:glow>
          </a:effectLst>
        </p:spPr>
        <p:txBody>
          <a:bodyPr wrap="none" lIns="91440" tIns="45720" rIns="91440" bIns="45720">
            <a:prstTxWarp prst="textButton">
              <a:avLst/>
            </a:prstTxWarp>
            <a:spAutoFit/>
            <a:scene3d>
              <a:camera prst="orthographicFront"/>
              <a:lightRig rig="soft" dir="t">
                <a:rot lat="0" lon="0" rev="10800000"/>
              </a:lightRig>
            </a:scene3d>
            <a:sp3d>
              <a:bevelT w="27940" h="12700"/>
              <a:contourClr>
                <a:srgbClr val="DDDDDD"/>
              </a:contourClr>
            </a:sp3d>
          </a:bodyPr>
          <a:lstStyle/>
          <a:p>
            <a:pPr algn="ctr"/>
            <a:r>
              <a:rPr lang="en-US" sz="5400" b="1" cap="none" spc="150" dirty="0" smtClean="0">
                <a:ln w="11430"/>
                <a:solidFill>
                  <a:srgbClr val="F8F8F8"/>
                </a:solidFill>
                <a:effectLst>
                  <a:glow rad="228600">
                    <a:schemeClr val="accent5">
                      <a:satMod val="175000"/>
                      <a:alpha val="40000"/>
                    </a:schemeClr>
                  </a:glow>
                  <a:outerShdw blurRad="25400" algn="tl" rotWithShape="0">
                    <a:srgbClr val="000000">
                      <a:alpha val="43000"/>
                    </a:srgbClr>
                  </a:outerShdw>
                </a:effectLst>
              </a:rPr>
              <a:t>Kangaroo</a:t>
            </a:r>
            <a:endParaRPr lang="en-US" sz="5400" b="1" cap="none" spc="150" dirty="0">
              <a:ln w="11430"/>
              <a:solidFill>
                <a:srgbClr val="F8F8F8"/>
              </a:solidFill>
              <a:effectLst>
                <a:glow rad="228600">
                  <a:schemeClr val="accent5">
                    <a:satMod val="175000"/>
                    <a:alpha val="40000"/>
                  </a:schemeClr>
                </a:glow>
                <a:outerShdw blurRad="25400" algn="tl" rotWithShape="0">
                  <a:srgbClr val="000000">
                    <a:alpha val="43000"/>
                  </a:srgbClr>
                </a:outerShdw>
              </a:effectLst>
            </a:endParaRPr>
          </a:p>
        </p:txBody>
      </p:sp>
      <p:pic>
        <p:nvPicPr>
          <p:cNvPr id="3" name="Picture 2" descr="img002.jpg"/>
          <p:cNvPicPr>
            <a:picLocks noChangeAspect="1"/>
          </p:cNvPicPr>
          <p:nvPr/>
        </p:nvPicPr>
        <p:blipFill>
          <a:blip r:embed="rId3" cstate="print"/>
          <a:srcRect l="10671" t="17861" r="-754" b="15919"/>
          <a:stretch>
            <a:fillRect/>
          </a:stretch>
        </p:blipFill>
        <p:spPr>
          <a:xfrm rot="14892557">
            <a:off x="3389497" y="3690245"/>
            <a:ext cx="1145805" cy="1839711"/>
          </a:xfrm>
          <a:prstGeom prst="rect">
            <a:avLst/>
          </a:prstGeom>
          <a:ln>
            <a:noFill/>
          </a:ln>
          <a:effectLst>
            <a:softEdge rad="112500"/>
          </a:effectLst>
        </p:spPr>
      </p:pic>
      <p:pic>
        <p:nvPicPr>
          <p:cNvPr id="4" name="Picture 3" descr="kangaroo jpg"/>
          <p:cNvPicPr>
            <a:picLocks noChangeAspect="1"/>
          </p:cNvPicPr>
          <p:nvPr/>
        </p:nvPicPr>
        <p:blipFill>
          <a:blip r:embed="rId4" cstate="print"/>
          <a:srcRect l="52247" t="3529" r="11833" b="4706"/>
          <a:stretch>
            <a:fillRect/>
          </a:stretch>
        </p:blipFill>
        <p:spPr>
          <a:xfrm rot="16200000">
            <a:off x="2095500" y="266701"/>
            <a:ext cx="2514600" cy="5486399"/>
          </a:xfrm>
          <a:prstGeom prst="rect">
            <a:avLst/>
          </a:prstGeom>
          <a:ln>
            <a:noFill/>
          </a:ln>
          <a:effectLst>
            <a:softEdge rad="112500"/>
          </a:effectLst>
        </p:spPr>
      </p:pic>
      <p:sp>
        <p:nvSpPr>
          <p:cNvPr id="5" name="TextBox 4"/>
          <p:cNvSpPr txBox="1"/>
          <p:nvPr/>
        </p:nvSpPr>
        <p:spPr>
          <a:xfrm>
            <a:off x="228600" y="304800"/>
            <a:ext cx="6324600" cy="8125301"/>
          </a:xfrm>
          <a:prstGeom prst="rect">
            <a:avLst/>
          </a:prstGeom>
          <a:noFill/>
          <a:ln w="76200">
            <a:solidFill>
              <a:srgbClr val="FF00FF"/>
            </a:solidFill>
          </a:ln>
          <a:effectLst>
            <a:glow rad="228600">
              <a:schemeClr val="accent5">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6" name="Footer Placeholder 3"/>
          <p:cNvSpPr>
            <a:spLocks noGrp="1"/>
          </p:cNvSpPr>
          <p:nvPr>
            <p:ph type="ftr" sz="quarter" idx="11"/>
          </p:nvPr>
        </p:nvSpPr>
        <p:spPr>
          <a:xfrm>
            <a:off x="2057400" y="8475134"/>
            <a:ext cx="2743200" cy="486833"/>
          </a:xfrm>
        </p:spPr>
        <p:txBody>
          <a:bodyPr/>
          <a:lstStyle/>
          <a:p>
            <a:r>
              <a:rPr lang="en-US" dirty="0" smtClean="0"/>
              <a:t>Joanna Reinoso , block 1 , Miss Bunting </a:t>
            </a:r>
            <a:endParaRPr lang="en-US" dirty="0"/>
          </a:p>
        </p:txBody>
      </p:sp>
      <p:sp>
        <p:nvSpPr>
          <p:cNvPr id="7" name="TextBox 6"/>
          <p:cNvSpPr txBox="1"/>
          <p:nvPr/>
        </p:nvSpPr>
        <p:spPr>
          <a:xfrm>
            <a:off x="1143000" y="2667000"/>
            <a:ext cx="4572000" cy="923330"/>
          </a:xfrm>
          <a:prstGeom prst="rect">
            <a:avLst/>
          </a:prstGeom>
          <a:noFill/>
        </p:spPr>
        <p:txBody>
          <a:bodyPr wrap="square" rtlCol="0">
            <a:spAutoFit/>
          </a:bodyPr>
          <a:lstStyle/>
          <a:p>
            <a:endParaRPr lang="en-US" dirty="0" smtClean="0"/>
          </a:p>
          <a:p>
            <a:endParaRPr lang="en-US" dirty="0"/>
          </a:p>
          <a:p>
            <a:endParaRPr lang="en-US" dirty="0"/>
          </a:p>
        </p:txBody>
      </p:sp>
      <p:sp>
        <p:nvSpPr>
          <p:cNvPr id="8" name="TextBox 7"/>
          <p:cNvSpPr txBox="1"/>
          <p:nvPr/>
        </p:nvSpPr>
        <p:spPr>
          <a:xfrm>
            <a:off x="914400" y="1828800"/>
            <a:ext cx="4495800" cy="2554545"/>
          </a:xfrm>
          <a:prstGeom prst="rect">
            <a:avLst/>
          </a:prstGeom>
          <a:noFill/>
        </p:spPr>
        <p:txBody>
          <a:bodyPr wrap="square" rtlCol="0">
            <a:spAutoFit/>
          </a:bodyPr>
          <a:lstStyle/>
          <a:p>
            <a:pPr>
              <a:buClr>
                <a:srgbClr val="FF00FF"/>
              </a:buClr>
              <a:buSzPct val="133000"/>
              <a:buFont typeface="Webdings" pitchFamily="18" charset="2"/>
              <a:buChar char=""/>
            </a:pPr>
            <a:r>
              <a:rPr lang="en-US" sz="2000" dirty="0" smtClean="0">
                <a:solidFill>
                  <a:schemeClr val="tx1">
                    <a:lumMod val="95000"/>
                    <a:lumOff val="5000"/>
                  </a:schemeClr>
                </a:solidFill>
                <a:latin typeface="Alibi" pitchFamily="2" charset="0"/>
              </a:rPr>
              <a:t>Movement- the general type of movement is mostly jumping</a:t>
            </a:r>
          </a:p>
          <a:p>
            <a:pPr>
              <a:buClr>
                <a:srgbClr val="FF00FF"/>
              </a:buClr>
              <a:buSzPct val="133000"/>
              <a:buFont typeface="Webdings" pitchFamily="18" charset="2"/>
              <a:buChar char=""/>
            </a:pPr>
            <a:endParaRPr lang="en-US" sz="2000" dirty="0" smtClean="0">
              <a:solidFill>
                <a:schemeClr val="tx1">
                  <a:lumMod val="95000"/>
                  <a:lumOff val="5000"/>
                </a:schemeClr>
              </a:solidFill>
              <a:latin typeface="Alibi" pitchFamily="2" charset="0"/>
            </a:endParaRPr>
          </a:p>
          <a:p>
            <a:pPr>
              <a:buClr>
                <a:srgbClr val="FF00FF"/>
              </a:buClr>
              <a:buSzPct val="133000"/>
              <a:buFont typeface="Webdings" pitchFamily="18" charset="2"/>
              <a:buChar char=""/>
            </a:pPr>
            <a:r>
              <a:rPr lang="en-US" sz="2000" dirty="0" smtClean="0">
                <a:solidFill>
                  <a:schemeClr val="tx1">
                    <a:lumMod val="95000"/>
                    <a:lumOff val="5000"/>
                  </a:schemeClr>
                </a:solidFill>
                <a:latin typeface="Alibi" pitchFamily="2" charset="0"/>
              </a:rPr>
              <a:t>Motion- the main source of motion that the Kangaroo uses is their legs</a:t>
            </a:r>
          </a:p>
          <a:p>
            <a:pPr>
              <a:buClr>
                <a:srgbClr val="FF00FF"/>
              </a:buClr>
              <a:buSzPct val="133000"/>
              <a:buFont typeface="Webdings" pitchFamily="18" charset="2"/>
              <a:buChar char=""/>
            </a:pPr>
            <a:endParaRPr lang="en-US" sz="2000" dirty="0" smtClean="0">
              <a:solidFill>
                <a:schemeClr val="tx1">
                  <a:lumMod val="95000"/>
                  <a:lumOff val="5000"/>
                </a:schemeClr>
              </a:solidFill>
              <a:latin typeface="Alibi" pitchFamily="2" charset="0"/>
            </a:endParaRPr>
          </a:p>
          <a:p>
            <a:pPr>
              <a:buClr>
                <a:srgbClr val="FF00FF"/>
              </a:buClr>
              <a:buSzPct val="133000"/>
              <a:buFont typeface="Webdings" pitchFamily="18" charset="2"/>
              <a:buChar char=""/>
            </a:pPr>
            <a:r>
              <a:rPr lang="en-US" sz="2000" dirty="0" smtClean="0">
                <a:solidFill>
                  <a:schemeClr val="tx1">
                    <a:lumMod val="95000"/>
                    <a:lumOff val="5000"/>
                  </a:schemeClr>
                </a:solidFill>
                <a:latin typeface="Alibi" pitchFamily="2" charset="0"/>
              </a:rPr>
              <a:t>Limbs- the main number of limbs that Kangaroos </a:t>
            </a:r>
            <a:r>
              <a:rPr lang="en-US" dirty="0" smtClean="0">
                <a:solidFill>
                  <a:schemeClr val="tx1">
                    <a:lumMod val="95000"/>
                    <a:lumOff val="5000"/>
                  </a:schemeClr>
                </a:solidFill>
                <a:latin typeface="Alibi" pitchFamily="2" charset="0"/>
              </a:rPr>
              <a:t>have i</a:t>
            </a:r>
            <a:r>
              <a:rPr lang="en-US" dirty="0" smtClean="0">
                <a:latin typeface="Alibi" pitchFamily="2" charset="0"/>
              </a:rPr>
              <a:t>s 4</a:t>
            </a:r>
          </a:p>
        </p:txBody>
      </p:sp>
      <p:sp>
        <p:nvSpPr>
          <p:cNvPr id="9" name="TextBox 8"/>
          <p:cNvSpPr txBox="1"/>
          <p:nvPr/>
        </p:nvSpPr>
        <p:spPr>
          <a:xfrm>
            <a:off x="609600" y="5105400"/>
            <a:ext cx="5638800" cy="2554545"/>
          </a:xfrm>
          <a:prstGeom prst="rect">
            <a:avLst/>
          </a:prstGeom>
          <a:noFill/>
          <a:ln w="38100">
            <a:solidFill>
              <a:srgbClr val="FF00FF"/>
            </a:solidFill>
          </a:ln>
          <a:effectLst>
            <a:glow rad="228600">
              <a:schemeClr val="accent5">
                <a:satMod val="175000"/>
                <a:alpha val="40000"/>
              </a:schemeClr>
            </a:glow>
          </a:effectLst>
        </p:spPr>
        <p:txBody>
          <a:bodyPr wrap="square" rtlCol="0">
            <a:spAutoFit/>
          </a:bodyPr>
          <a:lstStyle/>
          <a:p>
            <a:r>
              <a:rPr lang="en-US" sz="2000" dirty="0" smtClean="0">
                <a:latin typeface="Alibi" pitchFamily="2" charset="0"/>
              </a:rPr>
              <a:t>The type of movement that the kangaroo uses is jumping. It uses its strong muscular thighs and its powerful skinny little hind feet to jump really super high. The kangaroo can jump as long as about 10 feet. It can jump as high as about 30 feet. It is a medium fast animal and it can go up to about 40 miles per hour. It also weighs up to about one hundred and eighty pounds.</a:t>
            </a:r>
          </a:p>
        </p:txBody>
      </p:sp>
      <p:pic>
        <p:nvPicPr>
          <p:cNvPr id="10" name="Recorded Sound">
            <a:hlinkClick r:id="" action="ppaction://media"/>
          </p:cNvPr>
          <p:cNvPicPr>
            <a:picLocks noRot="1" noChangeAspect="1"/>
          </p:cNvPicPr>
          <p:nvPr>
            <a:wavAudioFile r:embed="rId1" name="Recorded Sound"/>
          </p:nvPr>
        </p:nvPicPr>
        <p:blipFill>
          <a:blip r:embed="rId5" cstate="print"/>
          <a:stretch>
            <a:fillRect/>
          </a:stretch>
        </p:blipFill>
        <p:spPr>
          <a:xfrm>
            <a:off x="6096000" y="8610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533400"/>
            <a:ext cx="6400800" cy="7571303"/>
          </a:xfrm>
          <a:prstGeom prst="rect">
            <a:avLst/>
          </a:prstGeom>
          <a:noFill/>
          <a:ln w="63500" cmpd="thinThick">
            <a:solidFill>
              <a:schemeClr val="tx2">
                <a:lumMod val="60000"/>
                <a:lumOff val="40000"/>
              </a:schemeClr>
            </a:solidFill>
            <a:prstDash val="dash"/>
          </a:ln>
          <a:effectLst>
            <a:glow rad="101600">
              <a:schemeClr val="accent1">
                <a:satMod val="175000"/>
                <a:alpha val="40000"/>
              </a:schemeClr>
            </a:glow>
            <a:innerShdw blurRad="63500" dist="50800" dir="13500000">
              <a:prstClr val="black">
                <a:alpha val="50000"/>
              </a:prstClr>
            </a:innerShdw>
            <a:reflection blurRad="6350" stA="52000" endA="300" endPos="35000" dir="5400000" sy="-100000" algn="bl" rotWithShape="0"/>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7"/>
          <p:cNvSpPr>
            <a:spLocks noGrp="1"/>
          </p:cNvSpPr>
          <p:nvPr>
            <p:ph type="ftr" sz="quarter" idx="11"/>
          </p:nvPr>
        </p:nvSpPr>
        <p:spPr>
          <a:xfrm>
            <a:off x="2057400" y="8475134"/>
            <a:ext cx="2457450" cy="486833"/>
          </a:xfrm>
        </p:spPr>
        <p:txBody>
          <a:bodyPr/>
          <a:lstStyle/>
          <a:p>
            <a:r>
              <a:rPr lang="en-US" dirty="0" smtClean="0"/>
              <a:t>Josh </a:t>
            </a:r>
            <a:r>
              <a:rPr lang="en-US" dirty="0" err="1" smtClean="0"/>
              <a:t>Nelligan</a:t>
            </a:r>
            <a:r>
              <a:rPr lang="en-US" dirty="0" smtClean="0"/>
              <a:t>, block 1, Ms. Bunting</a:t>
            </a:r>
            <a:endParaRPr lang="en-US" dirty="0"/>
          </a:p>
        </p:txBody>
      </p:sp>
      <p:sp>
        <p:nvSpPr>
          <p:cNvPr id="4" name="Rectangle 3"/>
          <p:cNvSpPr/>
          <p:nvPr/>
        </p:nvSpPr>
        <p:spPr>
          <a:xfrm>
            <a:off x="2362200" y="838200"/>
            <a:ext cx="2124429" cy="923330"/>
          </a:xfrm>
          <a:prstGeom prst="rect">
            <a:avLst/>
          </a:prstGeom>
          <a:solidFill>
            <a:schemeClr val="tx1"/>
          </a:solidFill>
          <a:ln>
            <a:solidFill>
              <a:schemeClr val="tx1"/>
            </a:solidFill>
          </a:ln>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Koala</a:t>
            </a:r>
            <a:endParaRPr 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TextBox 4"/>
          <p:cNvSpPr txBox="1"/>
          <p:nvPr/>
        </p:nvSpPr>
        <p:spPr>
          <a:xfrm>
            <a:off x="990600" y="2057400"/>
            <a:ext cx="2819400" cy="1477328"/>
          </a:xfrm>
          <a:prstGeom prst="rect">
            <a:avLst/>
          </a:prstGeom>
          <a:noFill/>
        </p:spPr>
        <p:txBody>
          <a:bodyPr wrap="square" rtlCol="0">
            <a:spAutoFit/>
          </a:bodyPr>
          <a:lstStyle/>
          <a:p>
            <a:pPr>
              <a:buClr>
                <a:schemeClr val="accent1"/>
              </a:buClr>
              <a:buFont typeface="Webdings" pitchFamily="18" charset="2"/>
              <a:buChar char=""/>
            </a:pPr>
            <a:r>
              <a:rPr lang="en-US" dirty="0" smtClean="0"/>
              <a:t>A koala moves but either climbing or walking.</a:t>
            </a:r>
          </a:p>
          <a:p>
            <a:pPr>
              <a:buClr>
                <a:schemeClr val="accent1"/>
              </a:buClr>
              <a:buFont typeface="Webdings" pitchFamily="18" charset="2"/>
              <a:buChar char=""/>
            </a:pPr>
            <a:r>
              <a:rPr lang="en-US" dirty="0" smtClean="0"/>
              <a:t> Koala moves by using its arms and legs.</a:t>
            </a:r>
          </a:p>
          <a:p>
            <a:pPr>
              <a:buClr>
                <a:schemeClr val="accent1"/>
              </a:buClr>
              <a:buFont typeface="Webdings" pitchFamily="18" charset="2"/>
              <a:buChar char=""/>
            </a:pPr>
            <a:r>
              <a:rPr lang="en-US" dirty="0" smtClean="0"/>
              <a:t>A koala has four limbs.</a:t>
            </a:r>
            <a:endParaRPr lang="en-US" dirty="0"/>
          </a:p>
        </p:txBody>
      </p:sp>
      <p:sp>
        <p:nvSpPr>
          <p:cNvPr id="6" name="TextBox 5"/>
          <p:cNvSpPr txBox="1"/>
          <p:nvPr/>
        </p:nvSpPr>
        <p:spPr>
          <a:xfrm>
            <a:off x="0" y="3886200"/>
            <a:ext cx="5181600" cy="3970318"/>
          </a:xfrm>
          <a:prstGeom prst="rect">
            <a:avLst/>
          </a:prstGeom>
          <a:solidFill>
            <a:schemeClr val="tx2">
              <a:lumMod val="40000"/>
              <a:lumOff val="60000"/>
            </a:schemeClr>
          </a:solidFill>
          <a:ln w="28575">
            <a:solidFill>
              <a:schemeClr val="tx1"/>
            </a:solidFill>
            <a:prstDash val="dash"/>
          </a:ln>
          <a:effectLst>
            <a:glow rad="139700">
              <a:schemeClr val="tx1">
                <a:alpha val="40000"/>
              </a:schemeClr>
            </a:glow>
          </a:effectLst>
          <a:scene3d>
            <a:camera prst="perspectiveHeroicExtremeLeftFacing"/>
            <a:lightRig rig="threePt" dir="t"/>
          </a:scene3d>
        </p:spPr>
        <p:style>
          <a:lnRef idx="2">
            <a:schemeClr val="accent1"/>
          </a:lnRef>
          <a:fillRef idx="1">
            <a:schemeClr val="lt1"/>
          </a:fillRef>
          <a:effectRef idx="0">
            <a:schemeClr val="accent1"/>
          </a:effectRef>
          <a:fontRef idx="minor">
            <a:schemeClr val="dk1"/>
          </a:fontRef>
        </p:style>
        <p:txBody>
          <a:bodyPr wrap="square" rtlCol="0">
            <a:spAutoFit/>
          </a:bodyPr>
          <a:lstStyle/>
          <a:p>
            <a:endParaRPr lang="en-US" dirty="0" smtClean="0"/>
          </a:p>
          <a:p>
            <a:endParaRPr lang="en-US" dirty="0" smtClean="0"/>
          </a:p>
          <a:p>
            <a:r>
              <a:rPr lang="en-US" dirty="0" smtClean="0"/>
              <a:t>	Koalas spend most of their time in trees. When they get down from trees they either run or walk to the places they have to go. Their opposable fingers give them an advantage to climb better and faster up tree trunks and to climb better on branches. A young cub clutches its fingers and hurtles from tree to tree just like monkeys. The koala also has a small pouch just like the kangaroo to carry around a young one.</a:t>
            </a:r>
          </a:p>
          <a:p>
            <a:endParaRPr lang="en-US" dirty="0" smtClean="0"/>
          </a:p>
          <a:p>
            <a:endParaRPr lang="en-US" dirty="0" smtClean="0"/>
          </a:p>
          <a:p>
            <a:endParaRPr lang="en-US" dirty="0" smtClean="0"/>
          </a:p>
        </p:txBody>
      </p:sp>
      <p:pic>
        <p:nvPicPr>
          <p:cNvPr id="7" name="Picture 2" descr="http://apollopetfoods.com/wp-content/uploads/2008/11/koala.jpg"/>
          <p:cNvPicPr>
            <a:picLocks noChangeAspect="1" noChangeArrowheads="1"/>
          </p:cNvPicPr>
          <p:nvPr/>
        </p:nvPicPr>
        <p:blipFill>
          <a:blip r:embed="rId3" cstate="print"/>
          <a:srcRect/>
          <a:stretch>
            <a:fillRect/>
          </a:stretch>
        </p:blipFill>
        <p:spPr bwMode="auto">
          <a:xfrm>
            <a:off x="4724400" y="838200"/>
            <a:ext cx="1676400" cy="2496892"/>
          </a:xfrm>
          <a:prstGeom prst="rect">
            <a:avLst/>
          </a:prstGeom>
          <a:noFill/>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6096000" y="85344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00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untainGoatLeaping.jpg"/>
          <p:cNvPicPr>
            <a:picLocks noChangeAspect="1"/>
          </p:cNvPicPr>
          <p:nvPr/>
        </p:nvPicPr>
        <p:blipFill>
          <a:blip r:embed="rId3" cstate="print"/>
          <a:stretch>
            <a:fillRect/>
          </a:stretch>
        </p:blipFill>
        <p:spPr>
          <a:xfrm>
            <a:off x="285449" y="5334000"/>
            <a:ext cx="3676951" cy="2895600"/>
          </a:xfrm>
          <a:prstGeom prst="rect">
            <a:avLst/>
          </a:prstGeom>
        </p:spPr>
      </p:pic>
      <p:pic>
        <p:nvPicPr>
          <p:cNvPr id="3" name="Picture 2" descr="mountain-goat-climb.jpg"/>
          <p:cNvPicPr>
            <a:picLocks noChangeAspect="1"/>
          </p:cNvPicPr>
          <p:nvPr/>
        </p:nvPicPr>
        <p:blipFill>
          <a:blip r:embed="rId4" cstate="print"/>
          <a:srcRect t="13176" r="6714" b="4000"/>
          <a:stretch>
            <a:fillRect/>
          </a:stretch>
        </p:blipFill>
        <p:spPr>
          <a:xfrm>
            <a:off x="4019550" y="5308600"/>
            <a:ext cx="2305050" cy="3073400"/>
          </a:xfrm>
          <a:prstGeom prst="rect">
            <a:avLst/>
          </a:prstGeom>
        </p:spPr>
      </p:pic>
      <p:pic>
        <p:nvPicPr>
          <p:cNvPr id="4" name="Picture 3" descr="bateman_-_sheer_drop-mountain_goats.jpg"/>
          <p:cNvPicPr>
            <a:picLocks noChangeAspect="1"/>
          </p:cNvPicPr>
          <p:nvPr/>
        </p:nvPicPr>
        <p:blipFill>
          <a:blip r:embed="rId5" cstate="print"/>
          <a:stretch>
            <a:fillRect/>
          </a:stretch>
        </p:blipFill>
        <p:spPr>
          <a:xfrm>
            <a:off x="431070" y="2514600"/>
            <a:ext cx="1931130" cy="2590800"/>
          </a:xfrm>
          <a:prstGeom prst="rect">
            <a:avLst/>
          </a:prstGeom>
        </p:spPr>
      </p:pic>
      <p:sp>
        <p:nvSpPr>
          <p:cNvPr id="5" name="TextBox 4"/>
          <p:cNvSpPr txBox="1"/>
          <p:nvPr/>
        </p:nvSpPr>
        <p:spPr>
          <a:xfrm>
            <a:off x="152400" y="152401"/>
            <a:ext cx="6553200" cy="8402300"/>
          </a:xfrm>
          <a:prstGeom prst="rect">
            <a:avLst/>
          </a:prstGeom>
          <a:noFill/>
          <a:ln w="139700" cmpd="tri">
            <a:solidFill>
              <a:srgbClr val="C00000"/>
            </a:solidFill>
            <a:prstDash val="lgDashDotDot"/>
          </a:ln>
          <a:effectLst>
            <a:glow rad="228600">
              <a:schemeClr val="accent5">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p:txBody>
      </p:sp>
      <p:sp>
        <p:nvSpPr>
          <p:cNvPr id="6" name="Footer Placeholder 3"/>
          <p:cNvSpPr>
            <a:spLocks noGrp="1"/>
          </p:cNvSpPr>
          <p:nvPr>
            <p:ph type="ftr" sz="quarter" idx="11"/>
          </p:nvPr>
        </p:nvSpPr>
        <p:spPr>
          <a:xfrm>
            <a:off x="1676400" y="8657167"/>
            <a:ext cx="3505200" cy="486833"/>
          </a:xfrm>
        </p:spPr>
        <p:txBody>
          <a:bodyPr/>
          <a:lstStyle/>
          <a:p>
            <a:r>
              <a:rPr lang="en-US" dirty="0" smtClean="0"/>
              <a:t>Kerri Diamond, Block 1, Miss Bunting</a:t>
            </a:r>
            <a:endParaRPr lang="en-US" dirty="0"/>
          </a:p>
        </p:txBody>
      </p:sp>
      <p:sp>
        <p:nvSpPr>
          <p:cNvPr id="7" name="Rectangle 6"/>
          <p:cNvSpPr/>
          <p:nvPr/>
        </p:nvSpPr>
        <p:spPr>
          <a:xfrm>
            <a:off x="914400" y="381000"/>
            <a:ext cx="4792979" cy="1107996"/>
          </a:xfrm>
          <a:prstGeom prst="rect">
            <a:avLst/>
          </a:prstGeom>
          <a:noFill/>
          <a:effectLst>
            <a:glow rad="139700">
              <a:schemeClr val="accent5">
                <a:satMod val="175000"/>
                <a:alpha val="40000"/>
              </a:schemeClr>
            </a:glow>
          </a:effectLst>
        </p:spPr>
        <p:txBody>
          <a:bodyPr wrap="none" lIns="91440" tIns="45720" rIns="91440" bIns="45720">
            <a:spAutoFit/>
            <a:scene3d>
              <a:camera prst="obliqueTopRight"/>
              <a:lightRig rig="threePt" dir="t"/>
            </a:scene3d>
            <a:sp3d extrusionH="57150">
              <a:bevelT w="38100" h="38100"/>
            </a:sp3d>
          </a:bodyPr>
          <a:lstStyle/>
          <a:p>
            <a:pPr algn="ctr"/>
            <a:r>
              <a:rPr lang="en-US" sz="6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M</a:t>
            </a: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ountain </a:t>
            </a:r>
            <a:r>
              <a:rPr lang="en-US" sz="6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G</a:t>
            </a: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oat</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8" name="TextBox 7"/>
          <p:cNvSpPr txBox="1"/>
          <p:nvPr/>
        </p:nvSpPr>
        <p:spPr>
          <a:xfrm>
            <a:off x="609600" y="1295400"/>
            <a:ext cx="5257800" cy="923330"/>
          </a:xfrm>
          <a:prstGeom prst="rect">
            <a:avLst/>
          </a:prstGeom>
          <a:noFill/>
        </p:spPr>
        <p:txBody>
          <a:bodyPr wrap="square" rtlCol="0">
            <a:spAutoFit/>
          </a:bodyPr>
          <a:lstStyle/>
          <a:p>
            <a:pPr>
              <a:buClr>
                <a:srgbClr val="663300"/>
              </a:buClr>
              <a:buSzPct val="128000"/>
              <a:buFont typeface="Wingdings" pitchFamily="2" charset="2"/>
              <a:buChar char=""/>
            </a:pPr>
            <a:r>
              <a:rPr lang="en-US" dirty="0" smtClean="0">
                <a:solidFill>
                  <a:schemeClr val="accent6">
                    <a:lumMod val="75000"/>
                  </a:schemeClr>
                </a:solidFill>
                <a:latin typeface="Blade Runner Movie Font" pitchFamily="34" charset="0"/>
              </a:rPr>
              <a:t>  Mountain Goats climb and run.</a:t>
            </a:r>
          </a:p>
          <a:p>
            <a:pPr>
              <a:buClr>
                <a:srgbClr val="663300"/>
              </a:buClr>
              <a:buSzPct val="128000"/>
              <a:buFont typeface="Wingdings" pitchFamily="2" charset="2"/>
              <a:buChar char=""/>
            </a:pPr>
            <a:r>
              <a:rPr lang="en-US" dirty="0" smtClean="0">
                <a:solidFill>
                  <a:schemeClr val="accent6">
                    <a:lumMod val="50000"/>
                  </a:schemeClr>
                </a:solidFill>
                <a:latin typeface="Blade Runner Movie Font" pitchFamily="34" charset="0"/>
              </a:rPr>
              <a:t>  they use their four legs.</a:t>
            </a:r>
          </a:p>
          <a:p>
            <a:pPr>
              <a:buClr>
                <a:srgbClr val="663300"/>
              </a:buClr>
              <a:buSzPct val="128000"/>
              <a:buFont typeface="Wingdings" pitchFamily="2" charset="2"/>
              <a:buChar char=""/>
            </a:pPr>
            <a:r>
              <a:rPr lang="en-US" dirty="0" smtClean="0">
                <a:solidFill>
                  <a:schemeClr val="accent6">
                    <a:lumMod val="75000"/>
                  </a:schemeClr>
                </a:solidFill>
                <a:latin typeface="Blade Runner Movie Font" pitchFamily="34" charset="0"/>
              </a:rPr>
              <a:t>  Mountain Goats have 4 limbs</a:t>
            </a:r>
            <a:endParaRPr lang="en-US" dirty="0">
              <a:solidFill>
                <a:schemeClr val="accent6">
                  <a:lumMod val="75000"/>
                </a:schemeClr>
              </a:solidFill>
              <a:latin typeface="Blade Runner Movie Font" pitchFamily="34" charset="0"/>
            </a:endParaRPr>
          </a:p>
        </p:txBody>
      </p:sp>
      <p:sp>
        <p:nvSpPr>
          <p:cNvPr id="9" name="TextBox 8"/>
          <p:cNvSpPr txBox="1"/>
          <p:nvPr/>
        </p:nvSpPr>
        <p:spPr>
          <a:xfrm>
            <a:off x="2438400" y="2503944"/>
            <a:ext cx="3962400" cy="2677656"/>
          </a:xfrm>
          <a:prstGeom prst="rect">
            <a:avLst/>
          </a:prstGeom>
          <a:noFill/>
          <a:ln w="76200" cmpd="thinThick">
            <a:solidFill>
              <a:srgbClr val="C00000"/>
            </a:solidFill>
            <a:prstDash val="lgDashDot"/>
          </a:ln>
          <a:effectLst>
            <a:glow rad="101600">
              <a:schemeClr val="accent5">
                <a:satMod val="175000"/>
                <a:alpha val="40000"/>
              </a:schemeClr>
            </a:glow>
          </a:effectLst>
        </p:spPr>
        <p:txBody>
          <a:bodyPr wrap="square" rtlCol="0">
            <a:spAutoFit/>
          </a:bodyPr>
          <a:lstStyle/>
          <a:p>
            <a:r>
              <a:rPr lang="en-US" sz="1400" dirty="0" smtClean="0">
                <a:solidFill>
                  <a:schemeClr val="accent6">
                    <a:lumMod val="50000"/>
                  </a:schemeClr>
                </a:solidFill>
                <a:latin typeface="Blade Runner Movie Font" pitchFamily="34" charset="0"/>
              </a:rPr>
              <a:t>Mountain goats live in steep areas, so they have a great sense of balance. They run like normal goats, but are able to maneuver on almost vertical cliffs.  They climb up the side of a  cliff face by pushing </a:t>
            </a:r>
            <a:r>
              <a:rPr lang="en-US" sz="1400" dirty="0" err="1" smtClean="0">
                <a:solidFill>
                  <a:schemeClr val="accent6">
                    <a:lumMod val="50000"/>
                  </a:schemeClr>
                </a:solidFill>
                <a:latin typeface="Blade Runner Movie Font" pitchFamily="34" charset="0"/>
              </a:rPr>
              <a:t>ofF</a:t>
            </a:r>
            <a:r>
              <a:rPr lang="en-US" sz="1400" dirty="0" smtClean="0">
                <a:solidFill>
                  <a:schemeClr val="accent6">
                    <a:lumMod val="50000"/>
                  </a:schemeClr>
                </a:solidFill>
                <a:latin typeface="Blade Runner Movie Font" pitchFamily="34" charset="0"/>
              </a:rPr>
              <a:t> with their hind legs and landing and pulling themselves up with their forelegs. to go down, they simply  leap  down from platform to platform.</a:t>
            </a:r>
            <a:endParaRPr lang="en-US" sz="1400" dirty="0">
              <a:solidFill>
                <a:schemeClr val="accent6">
                  <a:lumMod val="50000"/>
                </a:schemeClr>
              </a:solidFill>
              <a:latin typeface="Blade Runner Movie Font" pitchFamily="34" charset="0"/>
            </a:endParaRPr>
          </a:p>
        </p:txBody>
      </p:sp>
      <p:pic>
        <p:nvPicPr>
          <p:cNvPr id="10" name="Recorded Sound">
            <a:hlinkClick r:id="" action="ppaction://media"/>
          </p:cNvPr>
          <p:cNvPicPr>
            <a:picLocks noRot="1" noChangeAspect="1"/>
          </p:cNvPicPr>
          <p:nvPr>
            <a:wavAudioFile r:embed="rId1" name="Recorded Sound"/>
          </p:nvPr>
        </p:nvPicPr>
        <p:blipFill>
          <a:blip r:embed="rId6" cstate="print"/>
          <a:stretch>
            <a:fillRect/>
          </a:stretch>
        </p:blipFill>
        <p:spPr>
          <a:xfrm>
            <a:off x="6248400" y="8763000"/>
            <a:ext cx="381000" cy="381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228600"/>
            <a:ext cx="6477000" cy="8277701"/>
          </a:xfrm>
          <a:prstGeom prst="rect">
            <a:avLst/>
          </a:prstGeom>
          <a:noFill/>
          <a:ln w="158750" cap="rnd" cmpd="tri">
            <a:solidFill>
              <a:srgbClr val="00B050"/>
            </a:solidFill>
            <a:prstDash val="dash"/>
            <a:miter lim="800000"/>
          </a:ln>
          <a:effectLst>
            <a:glow rad="228600">
              <a:schemeClr val="accent3">
                <a:satMod val="175000"/>
                <a:alpha val="40000"/>
              </a:schemeClr>
            </a:glow>
            <a:outerShdw blurRad="50800" dist="38100" dir="16200000" rotWithShape="0">
              <a:prstClr val="black">
                <a:alpha val="40000"/>
              </a:prstClr>
            </a:outerShdw>
          </a:effectLst>
          <a:scene3d>
            <a:camera prst="orthographicFront"/>
            <a:lightRig rig="threePt" dir="t"/>
          </a:scene3d>
          <a:sp3d>
            <a:bevelT w="114300" prst="artDeco"/>
          </a:sp3d>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2057400" y="8534400"/>
            <a:ext cx="2400300" cy="486833"/>
          </a:xfrm>
        </p:spPr>
        <p:txBody>
          <a:bodyPr/>
          <a:lstStyle/>
          <a:p>
            <a:r>
              <a:rPr lang="en-US" dirty="0" smtClean="0"/>
              <a:t>Bren McCarty, block 1, Ms</a:t>
            </a:r>
            <a:r>
              <a:rPr lang="en-US" dirty="0" smtClean="0"/>
              <a:t>. Bunting</a:t>
            </a:r>
            <a:endParaRPr lang="en-US" dirty="0"/>
          </a:p>
        </p:txBody>
      </p:sp>
      <p:sp>
        <p:nvSpPr>
          <p:cNvPr id="4" name="Rectangle 3"/>
          <p:cNvSpPr/>
          <p:nvPr/>
        </p:nvSpPr>
        <p:spPr>
          <a:xfrm>
            <a:off x="1639181" y="762000"/>
            <a:ext cx="289374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i="1" u="sng" dirty="0">
                <a:ln/>
                <a:solidFill>
                  <a:schemeClr val="accent3"/>
                </a:solidFill>
                <a:latin typeface="Algerian" pitchFamily="82" charset="0"/>
              </a:rPr>
              <a:t>O</a:t>
            </a:r>
            <a:r>
              <a:rPr lang="en-US" sz="5400" b="1" i="1" u="sng" dirty="0" smtClean="0">
                <a:ln/>
                <a:solidFill>
                  <a:schemeClr val="accent3"/>
                </a:solidFill>
                <a:latin typeface="Algerian" pitchFamily="82" charset="0"/>
              </a:rPr>
              <a:t>strich</a:t>
            </a:r>
            <a:endParaRPr lang="en-US" sz="5400" b="1" i="1" u="sng" cap="none" spc="0" dirty="0">
              <a:ln/>
              <a:solidFill>
                <a:schemeClr val="accent3"/>
              </a:solidFill>
              <a:effectLst/>
              <a:latin typeface="Algerian" pitchFamily="82" charset="0"/>
            </a:endParaRPr>
          </a:p>
        </p:txBody>
      </p:sp>
      <p:sp>
        <p:nvSpPr>
          <p:cNvPr id="5" name="TextBox 4"/>
          <p:cNvSpPr txBox="1"/>
          <p:nvPr/>
        </p:nvSpPr>
        <p:spPr>
          <a:xfrm>
            <a:off x="533400" y="1981200"/>
            <a:ext cx="5410200" cy="923330"/>
          </a:xfrm>
          <a:prstGeom prst="rect">
            <a:avLst/>
          </a:prstGeom>
          <a:noFill/>
        </p:spPr>
        <p:txBody>
          <a:bodyPr wrap="square" rtlCol="0">
            <a:spAutoFit/>
          </a:bodyPr>
          <a:lstStyle/>
          <a:p>
            <a:pPr>
              <a:buClr>
                <a:schemeClr val="accent2">
                  <a:lumMod val="75000"/>
                </a:schemeClr>
              </a:buClr>
              <a:buSzPct val="129000"/>
              <a:buFont typeface="Wingdings" pitchFamily="2" charset="2"/>
              <a:buChar char=""/>
            </a:pPr>
            <a:r>
              <a:rPr lang="en-US" dirty="0" smtClean="0">
                <a:latin typeface="Broadway" pitchFamily="82" charset="0"/>
              </a:rPr>
              <a:t>  </a:t>
            </a:r>
            <a:r>
              <a:rPr lang="en-US" dirty="0" smtClean="0">
                <a:solidFill>
                  <a:schemeClr val="accent2">
                    <a:lumMod val="75000"/>
                  </a:schemeClr>
                </a:solidFill>
                <a:latin typeface="Broadway" pitchFamily="82" charset="0"/>
              </a:rPr>
              <a:t>Movement: Ostriches move by running.</a:t>
            </a:r>
          </a:p>
          <a:p>
            <a:pPr>
              <a:buClr>
                <a:schemeClr val="accent2">
                  <a:lumMod val="75000"/>
                </a:schemeClr>
              </a:buClr>
              <a:buSzPct val="129000"/>
              <a:buFont typeface="Wingdings" pitchFamily="2" charset="2"/>
              <a:buChar char=""/>
            </a:pPr>
            <a:r>
              <a:rPr lang="en-US" dirty="0" smtClean="0">
                <a:solidFill>
                  <a:schemeClr val="accent2">
                    <a:lumMod val="75000"/>
                  </a:schemeClr>
                </a:solidFill>
                <a:latin typeface="Broadway" pitchFamily="82" charset="0"/>
              </a:rPr>
              <a:t>  Motion: they use their legs to run</a:t>
            </a:r>
          </a:p>
          <a:p>
            <a:pPr>
              <a:buClr>
                <a:schemeClr val="accent2">
                  <a:lumMod val="75000"/>
                </a:schemeClr>
              </a:buClr>
              <a:buSzPct val="129000"/>
              <a:buFont typeface="Wingdings" pitchFamily="2" charset="2"/>
              <a:buChar char=""/>
            </a:pPr>
            <a:r>
              <a:rPr lang="en-US" dirty="0" smtClean="0">
                <a:solidFill>
                  <a:schemeClr val="accent2">
                    <a:lumMod val="75000"/>
                  </a:schemeClr>
                </a:solidFill>
                <a:latin typeface="Broadway" pitchFamily="82" charset="0"/>
              </a:rPr>
              <a:t>  limbs: 2 limbs, their legs</a:t>
            </a:r>
          </a:p>
        </p:txBody>
      </p:sp>
      <p:sp>
        <p:nvSpPr>
          <p:cNvPr id="6" name="TextBox 5"/>
          <p:cNvSpPr txBox="1"/>
          <p:nvPr/>
        </p:nvSpPr>
        <p:spPr>
          <a:xfrm>
            <a:off x="457200" y="4114800"/>
            <a:ext cx="5791200" cy="1477328"/>
          </a:xfrm>
          <a:prstGeom prst="rect">
            <a:avLst/>
          </a:prstGeom>
          <a:noFill/>
          <a:ln w="107950" cap="rnd" cmpd="thickThin">
            <a:solidFill>
              <a:srgbClr val="92D050"/>
            </a:solidFill>
            <a:miter lim="800000"/>
          </a:ln>
          <a:effectLst>
            <a:glow rad="101600">
              <a:srgbClr val="FD1F1F">
                <a:alpha val="60000"/>
              </a:srgbClr>
            </a:glow>
          </a:effectLst>
          <a:scene3d>
            <a:camera prst="isometricOffAxis2Left"/>
            <a:lightRig rig="threePt" dir="t"/>
          </a:scene3d>
          <a:sp3d>
            <a:bevelT prst="angle"/>
          </a:sp3d>
        </p:spPr>
        <p:txBody>
          <a:bodyPr wrap="square" rtlCol="0">
            <a:spAutoFit/>
          </a:bodyPr>
          <a:lstStyle/>
          <a:p>
            <a:r>
              <a:rPr lang="en-US" b="1" i="1" dirty="0" smtClean="0">
                <a:solidFill>
                  <a:schemeClr val="accent3">
                    <a:lumMod val="50000"/>
                  </a:schemeClr>
                </a:solidFill>
                <a:latin typeface="Candy Round BTN Lt" pitchFamily="34" charset="0"/>
              </a:rPr>
              <a:t>Ostriches move by running</a:t>
            </a:r>
            <a:r>
              <a:rPr lang="en-US" b="1" i="1" dirty="0" smtClean="0">
                <a:solidFill>
                  <a:schemeClr val="accent3">
                    <a:lumMod val="50000"/>
                  </a:schemeClr>
                </a:solidFill>
                <a:latin typeface="BATAVIA" pitchFamily="2" charset="2"/>
              </a:rPr>
              <a:t>. </a:t>
            </a:r>
            <a:r>
              <a:rPr lang="en-US" b="1" i="1" dirty="0" smtClean="0">
                <a:solidFill>
                  <a:schemeClr val="accent3">
                    <a:lumMod val="50000"/>
                  </a:schemeClr>
                </a:solidFill>
                <a:latin typeface="Candy Round BTN Lt" pitchFamily="34" charset="0"/>
              </a:rPr>
              <a:t>They are the fastest bird and the tallest bird and they are flightless. They can run up to 30 mph. they have two limbs, their legs. Their wings are not limbs because they don’t use them In their motion. they can escape danger by running at top speed. Also they need to be able to run fast and far when they look for food. </a:t>
            </a:r>
            <a:endParaRPr lang="en-US" b="1" i="1" dirty="0">
              <a:solidFill>
                <a:schemeClr val="accent3">
                  <a:lumMod val="50000"/>
                </a:schemeClr>
              </a:solidFill>
              <a:latin typeface="BATAVIA" pitchFamily="2" charset="2"/>
            </a:endParaRPr>
          </a:p>
        </p:txBody>
      </p:sp>
      <p:pic>
        <p:nvPicPr>
          <p:cNvPr id="7" name="Picture 6" descr="DSC00513.JPG"/>
          <p:cNvPicPr>
            <a:picLocks noChangeAspect="1"/>
          </p:cNvPicPr>
          <p:nvPr/>
        </p:nvPicPr>
        <p:blipFill>
          <a:blip r:embed="rId3" cstate="print"/>
          <a:stretch>
            <a:fillRect/>
          </a:stretch>
        </p:blipFill>
        <p:spPr>
          <a:xfrm>
            <a:off x="1905000" y="6324600"/>
            <a:ext cx="2819400" cy="1872258"/>
          </a:xfrm>
          <a:prstGeom prst="rect">
            <a:avLst/>
          </a:prstGeom>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6248400" y="8610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0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52400"/>
            <a:ext cx="6400800" cy="8125301"/>
          </a:xfrm>
          <a:prstGeom prst="rect">
            <a:avLst/>
          </a:prstGeom>
          <a:noFill/>
          <a:ln w="209550" cmpd="tri">
            <a:solidFill>
              <a:srgbClr val="00B0F0"/>
            </a:solidFill>
          </a:ln>
          <a:effectLst>
            <a:glow rad="101600">
              <a:srgbClr val="00B050">
                <a:alpha val="60000"/>
              </a:srgbClr>
            </a:glow>
            <a:reflection blurRad="6350" stA="50000" endA="295" endPos="92000" dist="101600" dir="5400000" sy="-100000" algn="bl" rotWithShape="0"/>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2343150" y="8475134"/>
            <a:ext cx="2171700" cy="486833"/>
          </a:xfrm>
        </p:spPr>
        <p:txBody>
          <a:bodyPr/>
          <a:lstStyle/>
          <a:p>
            <a:r>
              <a:rPr lang="en-US" dirty="0" err="1" smtClean="0"/>
              <a:t>Maddy</a:t>
            </a:r>
            <a:r>
              <a:rPr lang="en-US" smtClean="0"/>
              <a:t> Brodish, Block 1, Miss.Bunting</a:t>
            </a:r>
            <a:endParaRPr lang="en-US"/>
          </a:p>
        </p:txBody>
      </p:sp>
      <p:sp>
        <p:nvSpPr>
          <p:cNvPr id="4" name="Rectangle 3"/>
          <p:cNvSpPr/>
          <p:nvPr/>
        </p:nvSpPr>
        <p:spPr>
          <a:xfrm>
            <a:off x="1066800" y="914400"/>
            <a:ext cx="4343400" cy="3276600"/>
          </a:xfrm>
          <a:prstGeom prst="rect">
            <a:avLst/>
          </a:prstGeom>
          <a:noFill/>
        </p:spPr>
        <p:txBody>
          <a:bodyPr wrap="square" lIns="91440" tIns="45720" rIns="91440" bIns="45720">
            <a:prstTxWarp prst="textArchUp">
              <a:avLst/>
            </a:prstTxWarp>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72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Platypus</a:t>
            </a:r>
            <a:endParaRPr lang="en-US" sz="72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TextBox 4"/>
          <p:cNvSpPr txBox="1"/>
          <p:nvPr/>
        </p:nvSpPr>
        <p:spPr>
          <a:xfrm>
            <a:off x="685800" y="3276600"/>
            <a:ext cx="5638800" cy="1569660"/>
          </a:xfrm>
          <a:prstGeom prst="rect">
            <a:avLst/>
          </a:prstGeom>
          <a:noFill/>
        </p:spPr>
        <p:txBody>
          <a:bodyPr wrap="square" rtlCol="0">
            <a:spAutoFit/>
          </a:bodyPr>
          <a:lstStyle/>
          <a:p>
            <a:pPr>
              <a:buClr>
                <a:srgbClr val="3333FF"/>
              </a:buClr>
              <a:buSzPct val="120000"/>
              <a:buFont typeface="Wingdings" pitchFamily="2" charset="2"/>
              <a:buChar char=""/>
            </a:pPr>
            <a:r>
              <a:rPr lang="en-US" sz="2400" dirty="0" smtClean="0">
                <a:solidFill>
                  <a:srgbClr val="00B0F0"/>
                </a:solidFill>
                <a:latin typeface="Swiss921 BT" pitchFamily="34" charset="0"/>
              </a:rPr>
              <a:t>  Platypuses Swim and crawl. </a:t>
            </a:r>
          </a:p>
          <a:p>
            <a:pPr>
              <a:buClr>
                <a:srgbClr val="3333FF"/>
              </a:buClr>
              <a:buSzPct val="120000"/>
              <a:buFont typeface="Wingdings" pitchFamily="2" charset="2"/>
              <a:buChar char=""/>
            </a:pPr>
            <a:r>
              <a:rPr lang="en-US" sz="2400" dirty="0" smtClean="0">
                <a:solidFill>
                  <a:srgbClr val="00B0F0"/>
                </a:solidFill>
                <a:latin typeface="Swiss921 BT" pitchFamily="34" charset="0"/>
              </a:rPr>
              <a:t> The tail and legs is the source of motion.</a:t>
            </a:r>
          </a:p>
          <a:p>
            <a:pPr>
              <a:buClr>
                <a:srgbClr val="3333FF"/>
              </a:buClr>
              <a:buSzPct val="120000"/>
              <a:buFont typeface="Wingdings" pitchFamily="2" charset="2"/>
              <a:buChar char=""/>
            </a:pPr>
            <a:r>
              <a:rPr lang="en-US" sz="2400" dirty="0" smtClean="0">
                <a:solidFill>
                  <a:srgbClr val="00B0F0"/>
                </a:solidFill>
                <a:latin typeface="Swiss921 BT" pitchFamily="34" charset="0"/>
              </a:rPr>
              <a:t>  The platypus has 5 limbs including its tail. </a:t>
            </a:r>
          </a:p>
        </p:txBody>
      </p:sp>
      <p:sp>
        <p:nvSpPr>
          <p:cNvPr id="6" name="TextBox 5"/>
          <p:cNvSpPr txBox="1"/>
          <p:nvPr/>
        </p:nvSpPr>
        <p:spPr>
          <a:xfrm>
            <a:off x="762000" y="4953000"/>
            <a:ext cx="5410200" cy="3139321"/>
          </a:xfrm>
          <a:prstGeom prst="rect">
            <a:avLst/>
          </a:prstGeom>
          <a:noFill/>
          <a:ln w="180975" cap="flat" cmpd="tri">
            <a:solidFill>
              <a:srgbClr val="00B0F0"/>
            </a:solidFill>
            <a:round/>
          </a:ln>
          <a:effectLst>
            <a:glow rad="139700">
              <a:schemeClr val="accent3">
                <a:satMod val="175000"/>
                <a:alpha val="40000"/>
              </a:schemeClr>
            </a:glow>
          </a:effectLst>
        </p:spPr>
        <p:txBody>
          <a:bodyPr wrap="square" rtlCol="0">
            <a:spAutoFit/>
          </a:bodyPr>
          <a:lstStyle/>
          <a:p>
            <a:r>
              <a:rPr lang="en-US" dirty="0" smtClean="0"/>
              <a:t>Platypuses have webbed toes. Platypuses are mostly always in water so one of their movements is swimming. In waters that are not that deep platypuses crawl and they also walk on the land. Platypuses walk but to help them walk and swim they use their tail. Platypuses steer with their back legs and pull through water with there front legs. When platypuses come to a place with rocks it waddles over the rocks. The platypus has 5 limbs including its tail. The tail helps the platypuses to swim away from any predators trying to eat them.</a:t>
            </a:r>
          </a:p>
        </p:txBody>
      </p:sp>
      <p:pic>
        <p:nvPicPr>
          <p:cNvPr id="7" name="Picture 2"/>
          <p:cNvPicPr>
            <a:picLocks noChangeAspect="1" noChangeArrowheads="1"/>
          </p:cNvPicPr>
          <p:nvPr/>
        </p:nvPicPr>
        <p:blipFill>
          <a:blip r:embed="rId3" cstate="print"/>
          <a:srcRect l="14724" t="19580" r="16564" b="43040"/>
          <a:stretch>
            <a:fillRect/>
          </a:stretch>
        </p:blipFill>
        <p:spPr bwMode="auto">
          <a:xfrm>
            <a:off x="2133600" y="1524000"/>
            <a:ext cx="2133600" cy="1600200"/>
          </a:xfrm>
          <a:prstGeom prst="rect">
            <a:avLst/>
          </a:prstGeom>
          <a:noFill/>
          <a:ln w="9525">
            <a:noFill/>
            <a:miter lim="800000"/>
            <a:headEnd/>
            <a:tailEnd/>
          </a:ln>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6019800" y="76200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1000" fill="hold"/>
                                        <p:tgtEl>
                                          <p:spTgt spid="8"/>
                                        </p:tgtEl>
                                      </p:cBhvr>
                                    </p:cmd>
                                  </p:childTnLst>
                                </p:cTn>
                              </p:par>
                            </p:childTnLst>
                          </p:cTn>
                        </p:par>
                      </p:childTnLst>
                    </p:cTn>
                  </p:par>
                </p:childTnLst>
              </p:cTn>
              <p:nextCondLst>
                <p:cond evt="onClick" delay="0">
                  <p:tgtEl>
                    <p:spTgt spid="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81000"/>
            <a:ext cx="5486400" cy="7848302"/>
          </a:xfrm>
          <a:prstGeom prst="rect">
            <a:avLst/>
          </a:prstGeom>
          <a:noFill/>
          <a:ln w="387350" cmpd="tri">
            <a:solidFill>
              <a:srgbClr val="FF33CC"/>
            </a:solidFill>
          </a:ln>
          <a:effectLst>
            <a:glow rad="228600">
              <a:schemeClr val="accent4">
                <a:satMod val="175000"/>
                <a:alpha val="40000"/>
              </a:schemeClr>
            </a:glow>
          </a:effectLst>
        </p:spPr>
        <p:txBody>
          <a:bodyPr wrap="square" rtlCol="0">
            <a:spAutoFit/>
            <a:scene3d>
              <a:camera prst="orthographicFront">
                <a:rot lat="0" lon="0" rev="0"/>
              </a:camera>
              <a:lightRig rig="threePt" dir="t"/>
            </a:scene3d>
            <a:sp3d contourW="38100">
              <a:bevelT w="774700"/>
            </a:sp3d>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3" name="Footer Placeholder 3"/>
          <p:cNvSpPr>
            <a:spLocks noGrp="1"/>
          </p:cNvSpPr>
          <p:nvPr>
            <p:ph type="ftr" sz="quarter" idx="11"/>
          </p:nvPr>
        </p:nvSpPr>
        <p:spPr>
          <a:xfrm>
            <a:off x="1981200" y="8475134"/>
            <a:ext cx="2533650" cy="486833"/>
          </a:xfrm>
        </p:spPr>
        <p:txBody>
          <a:bodyPr/>
          <a:lstStyle/>
          <a:p>
            <a:r>
              <a:rPr lang="en-US" dirty="0" err="1" smtClean="0"/>
              <a:t>Carlee</a:t>
            </a:r>
            <a:r>
              <a:rPr lang="en-US" dirty="0" smtClean="0"/>
              <a:t> </a:t>
            </a:r>
            <a:r>
              <a:rPr lang="en-US" dirty="0" err="1" smtClean="0"/>
              <a:t>Kivlin</a:t>
            </a:r>
            <a:r>
              <a:rPr lang="en-US" dirty="0" smtClean="0"/>
              <a:t>, Block 1, Ms. Bunting</a:t>
            </a:r>
            <a:endParaRPr lang="en-US" dirty="0"/>
          </a:p>
        </p:txBody>
      </p:sp>
      <p:sp>
        <p:nvSpPr>
          <p:cNvPr id="4" name="Rectangle 3"/>
          <p:cNvSpPr/>
          <p:nvPr/>
        </p:nvSpPr>
        <p:spPr>
          <a:xfrm>
            <a:off x="1676400" y="1066800"/>
            <a:ext cx="3207930" cy="1323439"/>
          </a:xfrm>
          <a:prstGeom prst="rect">
            <a:avLst/>
          </a:prstGeom>
          <a:noFill/>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80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ATAVIA" pitchFamily="2" charset="2"/>
              </a:rPr>
              <a:t>S</a:t>
            </a:r>
            <a:r>
              <a:rPr lang="en-US" sz="80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ATAVIA" pitchFamily="2" charset="2"/>
              </a:rPr>
              <a:t>eal</a:t>
            </a:r>
            <a:endParaRPr lang="en-US" sz="80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BATAVIA" pitchFamily="2" charset="2"/>
            </a:endParaRPr>
          </a:p>
        </p:txBody>
      </p:sp>
      <p:sp>
        <p:nvSpPr>
          <p:cNvPr id="5" name="TextBox 4"/>
          <p:cNvSpPr txBox="1"/>
          <p:nvPr/>
        </p:nvSpPr>
        <p:spPr>
          <a:xfrm>
            <a:off x="1066800" y="2514600"/>
            <a:ext cx="5105400" cy="1015663"/>
          </a:xfrm>
          <a:prstGeom prst="rect">
            <a:avLst/>
          </a:prstGeom>
          <a:noFill/>
        </p:spPr>
        <p:txBody>
          <a:bodyPr wrap="square" rtlCol="0">
            <a:spAutoFit/>
          </a:bodyPr>
          <a:lstStyle/>
          <a:p>
            <a:pPr>
              <a:buClr>
                <a:srgbClr val="FF33CC"/>
              </a:buClr>
              <a:buSzPct val="84000"/>
              <a:buFont typeface="Wingdings" pitchFamily="2" charset="2"/>
              <a:buChar char=""/>
            </a:pPr>
            <a:r>
              <a:rPr lang="en-US" sz="2000" dirty="0" smtClean="0">
                <a:solidFill>
                  <a:srgbClr val="9966FF"/>
                </a:solidFill>
                <a:latin typeface="BATAVIA" pitchFamily="2" charset="2"/>
              </a:rPr>
              <a:t>Seal swim in the water</a:t>
            </a:r>
          </a:p>
          <a:p>
            <a:pPr>
              <a:buClr>
                <a:srgbClr val="FF33CC"/>
              </a:buClr>
              <a:buSzPct val="84000"/>
              <a:buFont typeface="Wingdings" pitchFamily="2" charset="2"/>
              <a:buChar char=""/>
            </a:pPr>
            <a:r>
              <a:rPr lang="en-US" sz="2000" dirty="0" smtClean="0">
                <a:solidFill>
                  <a:srgbClr val="9966FF"/>
                </a:solidFill>
                <a:latin typeface="BATAVIA" pitchFamily="2" charset="2"/>
              </a:rPr>
              <a:t>Seal us there arms and tail </a:t>
            </a:r>
          </a:p>
          <a:p>
            <a:pPr>
              <a:buClr>
                <a:srgbClr val="FF33CC"/>
              </a:buClr>
              <a:buSzPct val="84000"/>
              <a:buFont typeface="Wingdings" pitchFamily="2" charset="2"/>
              <a:buChar char=""/>
            </a:pPr>
            <a:r>
              <a:rPr lang="en-US" sz="2000" dirty="0" smtClean="0">
                <a:solidFill>
                  <a:srgbClr val="9966FF"/>
                </a:solidFill>
                <a:latin typeface="BATAVIA" pitchFamily="2" charset="2"/>
              </a:rPr>
              <a:t> They have three limbs </a:t>
            </a:r>
          </a:p>
        </p:txBody>
      </p:sp>
      <p:sp>
        <p:nvSpPr>
          <p:cNvPr id="6" name="TextBox 5"/>
          <p:cNvSpPr txBox="1"/>
          <p:nvPr/>
        </p:nvSpPr>
        <p:spPr>
          <a:xfrm>
            <a:off x="1600200" y="3886200"/>
            <a:ext cx="3733800" cy="2585323"/>
          </a:xfrm>
          <a:prstGeom prst="rect">
            <a:avLst/>
          </a:prstGeom>
          <a:noFill/>
          <a:ln w="76200">
            <a:solidFill>
              <a:srgbClr val="9966FF"/>
            </a:solidFill>
          </a:ln>
        </p:spPr>
        <p:txBody>
          <a:bodyPr wrap="square" rtlCol="0">
            <a:spAutoFit/>
          </a:bodyPr>
          <a:lstStyle/>
          <a:p>
            <a:r>
              <a:rPr lang="en-US" dirty="0" smtClean="0">
                <a:solidFill>
                  <a:srgbClr val="FF33CC"/>
                </a:solidFill>
                <a:effectLst>
                  <a:glow rad="139700">
                    <a:srgbClr val="FF33CC">
                      <a:alpha val="40000"/>
                    </a:srgbClr>
                  </a:glow>
                </a:effectLst>
              </a:rPr>
              <a:t>Seals  as much limbs shorter than  most mammals. The bones in there flippers are enormously long. When a seal  swim quickly it holds its front flippers tightly against its sides. Its lower body moves from side to side. When the seal is swimming slowly the front flippers are used as a it stick out to the side.   </a:t>
            </a:r>
            <a:endParaRPr lang="en-US" dirty="0">
              <a:solidFill>
                <a:srgbClr val="FF33CC"/>
              </a:solidFill>
              <a:effectLst>
                <a:glow rad="139700">
                  <a:srgbClr val="FF33CC">
                    <a:alpha val="40000"/>
                  </a:srgbClr>
                </a:glow>
              </a:effectLst>
            </a:endParaRPr>
          </a:p>
        </p:txBody>
      </p:sp>
      <p:pic>
        <p:nvPicPr>
          <p:cNvPr id="7" name="Picture 2" descr="C:\Documents and Settings\bgarcia.SOUDERTONSD.002\Local Settings\Temporary Internet Files\Content.IE5\RJI7RP3S\MP900399281[1].jpg"/>
          <p:cNvPicPr>
            <a:picLocks noChangeAspect="1" noChangeArrowheads="1"/>
          </p:cNvPicPr>
          <p:nvPr/>
        </p:nvPicPr>
        <p:blipFill>
          <a:blip r:embed="rId2" cstate="print"/>
          <a:srcRect l="16949" t="26272" r="27119" b="30491"/>
          <a:stretch>
            <a:fillRect/>
          </a:stretch>
        </p:blipFill>
        <p:spPr bwMode="auto">
          <a:xfrm>
            <a:off x="1066800" y="6705600"/>
            <a:ext cx="2514600" cy="12954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152400"/>
            <a:ext cx="6019800" cy="8382000"/>
          </a:xfrm>
          <a:prstGeom prst="rect">
            <a:avLst/>
          </a:prstGeom>
          <a:noFill/>
          <a:ln w="127000" cmpd="tri">
            <a:solidFill>
              <a:schemeClr val="tx1"/>
            </a:solidFill>
            <a:prstDash val="sysDash"/>
          </a:ln>
          <a:effectLst>
            <a:glow rad="228600">
              <a:schemeClr val="accent6">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1981200" y="8657167"/>
            <a:ext cx="2609850" cy="486833"/>
          </a:xfrm>
        </p:spPr>
        <p:txBody>
          <a:bodyPr/>
          <a:lstStyle/>
          <a:p>
            <a:r>
              <a:rPr lang="en-US" dirty="0" smtClean="0"/>
              <a:t>Tyler White, Block 1, Ms. Bunting</a:t>
            </a:r>
            <a:endParaRPr lang="en-US" dirty="0"/>
          </a:p>
        </p:txBody>
      </p:sp>
      <p:sp>
        <p:nvSpPr>
          <p:cNvPr id="4" name="Rectangle 3"/>
          <p:cNvSpPr/>
          <p:nvPr/>
        </p:nvSpPr>
        <p:spPr>
          <a:xfrm>
            <a:off x="1600200" y="838200"/>
            <a:ext cx="3581400" cy="1323439"/>
          </a:xfrm>
          <a:prstGeom prst="rect">
            <a:avLst/>
          </a:prstGeom>
          <a:noFill/>
        </p:spPr>
        <p:txBody>
          <a:bodyPr wrap="square" lIns="91440" tIns="45720" rIns="91440" bIns="45720">
            <a:spAutoFit/>
          </a:bodyPr>
          <a:lstStyle/>
          <a:p>
            <a:pPr algn="ctr"/>
            <a:r>
              <a:rPr lang="en-US" sz="8000" b="1" i="1" cap="none" spc="0" dirty="0" smtClean="0">
                <a:ln w="18000">
                  <a:solidFill>
                    <a:schemeClr val="accent2">
                      <a:satMod val="140000"/>
                    </a:schemeClr>
                  </a:solidFill>
                  <a:prstDash val="solid"/>
                  <a:miter lim="800000"/>
                </a:ln>
                <a:solidFill>
                  <a:schemeClr val="tx1">
                    <a:lumMod val="95000"/>
                    <a:lumOff val="5000"/>
                  </a:schemeClr>
                </a:solidFill>
                <a:effectLst>
                  <a:glow rad="228600">
                    <a:schemeClr val="accent2">
                      <a:satMod val="175000"/>
                      <a:alpha val="40000"/>
                    </a:schemeClr>
                  </a:glow>
                  <a:outerShdw blurRad="25500" dist="23000" dir="7020000" algn="tl">
                    <a:srgbClr val="000000">
                      <a:alpha val="50000"/>
                    </a:srgbClr>
                  </a:outerShdw>
                </a:effectLst>
                <a:latin typeface="Old English Text MT" pitchFamily="66" charset="0"/>
              </a:rPr>
              <a:t> </a:t>
            </a:r>
            <a:r>
              <a:rPr lang="en-US" sz="8000" b="1" i="1" cap="none" spc="0" dirty="0" smtClean="0">
                <a:ln w="18000">
                  <a:solidFill>
                    <a:schemeClr val="accent2">
                      <a:satMod val="140000"/>
                    </a:schemeClr>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latin typeface="Old English Text MT" pitchFamily="66" charset="0"/>
              </a:rPr>
              <a:t>Squid</a:t>
            </a:r>
            <a:endParaRPr lang="en-US" sz="8000" b="1" i="1" cap="none" spc="0" dirty="0">
              <a:ln w="18000">
                <a:solidFill>
                  <a:schemeClr val="accent2">
                    <a:satMod val="140000"/>
                  </a:schemeClr>
                </a:solidFill>
                <a:prstDash val="solid"/>
                <a:miter lim="800000"/>
              </a:ln>
              <a:solidFill>
                <a:srgbClr val="FF0000"/>
              </a:solidFill>
              <a:effectLst>
                <a:glow rad="228600">
                  <a:schemeClr val="accent2">
                    <a:satMod val="175000"/>
                    <a:alpha val="40000"/>
                  </a:schemeClr>
                </a:glow>
                <a:outerShdw blurRad="25500" dist="23000" dir="7020000" algn="tl">
                  <a:srgbClr val="000000">
                    <a:alpha val="50000"/>
                  </a:srgbClr>
                </a:outerShdw>
              </a:effectLst>
              <a:latin typeface="Old English Text MT" pitchFamily="66" charset="0"/>
            </a:endParaRPr>
          </a:p>
        </p:txBody>
      </p:sp>
      <p:sp>
        <p:nvSpPr>
          <p:cNvPr id="5" name="TextBox 4"/>
          <p:cNvSpPr txBox="1"/>
          <p:nvPr/>
        </p:nvSpPr>
        <p:spPr>
          <a:xfrm>
            <a:off x="990600" y="2438400"/>
            <a:ext cx="4648200" cy="2616101"/>
          </a:xfrm>
          <a:prstGeom prst="rect">
            <a:avLst/>
          </a:prstGeom>
          <a:noFill/>
        </p:spPr>
        <p:txBody>
          <a:bodyPr wrap="square" rtlCol="0">
            <a:spAutoFit/>
          </a:bodyPr>
          <a:lstStyle/>
          <a:p>
            <a:pPr>
              <a:buClr>
                <a:schemeClr val="accent3">
                  <a:lumMod val="50000"/>
                </a:schemeClr>
              </a:buClr>
              <a:buSzPct val="350000"/>
              <a:buFont typeface="Webdings" pitchFamily="18" charset="2"/>
              <a:buChar char=""/>
            </a:pPr>
            <a:r>
              <a:rPr lang="en-US" dirty="0" smtClean="0">
                <a:effectLst>
                  <a:glow rad="228600">
                    <a:schemeClr val="accent6">
                      <a:satMod val="175000"/>
                      <a:alpha val="40000"/>
                    </a:schemeClr>
                  </a:glow>
                </a:effectLst>
              </a:rPr>
              <a:t>   </a:t>
            </a:r>
            <a:r>
              <a:rPr lang="en-US" dirty="0" smtClean="0">
                <a:solidFill>
                  <a:srgbClr val="FF0000"/>
                </a:solidFill>
                <a:effectLst>
                  <a:glow rad="228600">
                    <a:schemeClr val="accent6">
                      <a:satMod val="175000"/>
                      <a:alpha val="40000"/>
                    </a:schemeClr>
                  </a:glow>
                </a:effectLst>
                <a:latin typeface="Old English Text MT" pitchFamily="66" charset="0"/>
              </a:rPr>
              <a:t>Movement : Squids move by blowing air  .</a:t>
            </a:r>
          </a:p>
          <a:p>
            <a:pPr>
              <a:buClr>
                <a:schemeClr val="accent3">
                  <a:lumMod val="50000"/>
                </a:schemeClr>
              </a:buClr>
              <a:buSzPct val="350000"/>
            </a:pPr>
            <a:endParaRPr lang="en-US" dirty="0" smtClean="0">
              <a:effectLst>
                <a:glow rad="228600">
                  <a:schemeClr val="accent6">
                    <a:satMod val="175000"/>
                    <a:alpha val="40000"/>
                  </a:schemeClr>
                </a:glow>
              </a:effectLst>
              <a:latin typeface="Old English Text MT" pitchFamily="66" charset="0"/>
            </a:endParaRPr>
          </a:p>
          <a:p>
            <a:pPr>
              <a:buClr>
                <a:schemeClr val="accent3">
                  <a:lumMod val="50000"/>
                </a:schemeClr>
              </a:buClr>
              <a:buSzPct val="350000"/>
              <a:buFont typeface="Webdings" pitchFamily="18" charset="2"/>
              <a:buChar char=""/>
            </a:pPr>
            <a:r>
              <a:rPr lang="en-US" dirty="0" smtClean="0">
                <a:effectLst>
                  <a:glow rad="228600">
                    <a:schemeClr val="accent6">
                      <a:satMod val="175000"/>
                      <a:alpha val="40000"/>
                    </a:schemeClr>
                  </a:glow>
                </a:effectLst>
                <a:latin typeface="Old English Text MT" pitchFamily="66" charset="0"/>
              </a:rPr>
              <a:t>  </a:t>
            </a:r>
            <a:r>
              <a:rPr lang="en-US" dirty="0" smtClean="0">
                <a:solidFill>
                  <a:schemeClr val="accent3">
                    <a:lumMod val="50000"/>
                  </a:schemeClr>
                </a:solidFill>
                <a:effectLst>
                  <a:glow rad="228600">
                    <a:schemeClr val="accent6">
                      <a:satMod val="175000"/>
                      <a:alpha val="40000"/>
                    </a:schemeClr>
                  </a:glow>
                </a:effectLst>
                <a:latin typeface="Old English Text MT" pitchFamily="66" charset="0"/>
              </a:rPr>
              <a:t>Motion : Squid moves with their tentacles .</a:t>
            </a:r>
          </a:p>
          <a:p>
            <a:pPr>
              <a:buClr>
                <a:schemeClr val="accent3">
                  <a:lumMod val="50000"/>
                </a:schemeClr>
              </a:buClr>
              <a:buSzPct val="350000"/>
              <a:buFont typeface="Webdings" pitchFamily="18" charset="2"/>
              <a:buChar char=""/>
            </a:pPr>
            <a:r>
              <a:rPr lang="en-US" dirty="0" smtClean="0">
                <a:effectLst>
                  <a:glow rad="228600">
                    <a:schemeClr val="accent6">
                      <a:satMod val="175000"/>
                      <a:alpha val="40000"/>
                    </a:schemeClr>
                  </a:glow>
                </a:effectLst>
                <a:latin typeface="Old English Text MT" pitchFamily="66" charset="0"/>
              </a:rPr>
              <a:t>   </a:t>
            </a:r>
            <a:r>
              <a:rPr lang="en-US" dirty="0" smtClean="0">
                <a:solidFill>
                  <a:schemeClr val="accent6">
                    <a:lumMod val="50000"/>
                  </a:schemeClr>
                </a:solidFill>
                <a:effectLst>
                  <a:glow rad="228600">
                    <a:schemeClr val="accent6">
                      <a:satMod val="175000"/>
                      <a:alpha val="40000"/>
                    </a:schemeClr>
                  </a:glow>
                </a:effectLst>
                <a:latin typeface="Old English Text MT" pitchFamily="66" charset="0"/>
              </a:rPr>
              <a:t>Limbs :  Squid have eight limbs.</a:t>
            </a:r>
          </a:p>
          <a:p>
            <a:pPr>
              <a:buClr>
                <a:schemeClr val="accent3">
                  <a:lumMod val="50000"/>
                </a:schemeClr>
              </a:buClr>
              <a:buSzPct val="350000"/>
              <a:buFont typeface="Webdings" pitchFamily="18" charset="2"/>
              <a:buChar char=""/>
            </a:pPr>
            <a:endParaRPr lang="en-US" sz="2800" dirty="0">
              <a:solidFill>
                <a:schemeClr val="accent6">
                  <a:lumMod val="50000"/>
                </a:schemeClr>
              </a:solidFill>
              <a:effectLst>
                <a:glow rad="228600">
                  <a:schemeClr val="accent6">
                    <a:satMod val="175000"/>
                    <a:alpha val="40000"/>
                  </a:schemeClr>
                </a:glow>
              </a:effectLst>
              <a:latin typeface="Old English Text MT" pitchFamily="66" charset="0"/>
            </a:endParaRPr>
          </a:p>
          <a:p>
            <a:pPr>
              <a:buClr>
                <a:schemeClr val="accent3">
                  <a:lumMod val="50000"/>
                </a:schemeClr>
              </a:buClr>
              <a:buSzPct val="350000"/>
              <a:buFont typeface="Webdings" pitchFamily="18" charset="2"/>
              <a:buChar char=""/>
            </a:pPr>
            <a:endParaRPr lang="en-US" sz="2800" dirty="0" smtClean="0">
              <a:solidFill>
                <a:schemeClr val="accent6">
                  <a:lumMod val="50000"/>
                </a:schemeClr>
              </a:solidFill>
              <a:effectLst>
                <a:glow rad="228600">
                  <a:schemeClr val="accent6">
                    <a:satMod val="175000"/>
                    <a:alpha val="40000"/>
                  </a:schemeClr>
                </a:glow>
              </a:effectLst>
              <a:latin typeface="Old English Text MT" pitchFamily="66" charset="0"/>
            </a:endParaRPr>
          </a:p>
        </p:txBody>
      </p:sp>
      <p:sp>
        <p:nvSpPr>
          <p:cNvPr id="6" name="TextBox 5"/>
          <p:cNvSpPr txBox="1"/>
          <p:nvPr/>
        </p:nvSpPr>
        <p:spPr>
          <a:xfrm>
            <a:off x="685800" y="4648200"/>
            <a:ext cx="5257800" cy="3693319"/>
          </a:xfrm>
          <a:prstGeom prst="rect">
            <a:avLst/>
          </a:prstGeom>
          <a:noFill/>
          <a:ln w="92075" cmpd="tri">
            <a:solidFill>
              <a:schemeClr val="accent4">
                <a:lumMod val="50000"/>
              </a:schemeClr>
            </a:solidFill>
            <a:prstDash val="dash"/>
          </a:ln>
          <a:effectLst>
            <a:glow rad="228600">
              <a:schemeClr val="accent1">
                <a:satMod val="175000"/>
                <a:alpha val="40000"/>
              </a:schemeClr>
            </a:glow>
          </a:effectLst>
        </p:spPr>
        <p:txBody>
          <a:bodyPr wrap="square" rtlCol="0">
            <a:spAutoFit/>
          </a:bodyPr>
          <a:lstStyle/>
          <a:p>
            <a:r>
              <a:rPr lang="en-US" i="1" dirty="0" smtClean="0"/>
              <a:t>Research : The jumbo squid can grow up to six feet and weight up to 100 pounds. Their skin varies from deep purplish-red  to white. Like other cephalopods their muscle-bound chromatophores  on their skin enabling them to flash a range of colors. They have two diamond-shaped fins which they use to swim and glide.</a:t>
            </a:r>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7" name="Picture 6" descr="squid.jpg"/>
          <p:cNvPicPr>
            <a:picLocks noChangeAspect="1"/>
          </p:cNvPicPr>
          <p:nvPr/>
        </p:nvPicPr>
        <p:blipFill>
          <a:blip r:embed="rId3" cstate="print"/>
          <a:srcRect l="17138" t="33899" r="5179" b="15255"/>
          <a:stretch>
            <a:fillRect/>
          </a:stretch>
        </p:blipFill>
        <p:spPr>
          <a:xfrm flipV="1">
            <a:off x="1371600" y="6477000"/>
            <a:ext cx="1645920" cy="1496293"/>
          </a:xfrm>
          <a:prstGeom prst="rect">
            <a:avLst/>
          </a:prstGeom>
        </p:spPr>
      </p:pic>
      <p:pic>
        <p:nvPicPr>
          <p:cNvPr id="8" name="Picture 4" descr="C:\Documents and Settings\16-whitetyl.SOUDERTONSD\Local Settings\Temporary Internet Files\Content.IE5\327279JZ\MC900030425[1].wmf"/>
          <p:cNvPicPr>
            <a:picLocks noChangeAspect="1" noChangeArrowheads="1"/>
          </p:cNvPicPr>
          <p:nvPr/>
        </p:nvPicPr>
        <p:blipFill>
          <a:blip r:embed="rId4" cstate="print"/>
          <a:srcRect/>
          <a:stretch>
            <a:fillRect/>
          </a:stretch>
        </p:blipFill>
        <p:spPr bwMode="auto">
          <a:xfrm>
            <a:off x="3429000" y="6400800"/>
            <a:ext cx="2057401" cy="1489101"/>
          </a:xfrm>
          <a:prstGeom prst="rect">
            <a:avLst/>
          </a:prstGeom>
          <a:noFill/>
        </p:spPr>
      </p:pic>
      <p:pic>
        <p:nvPicPr>
          <p:cNvPr id="9" name="Recorded Sound">
            <a:hlinkClick r:id="" action="ppaction://media"/>
          </p:cNvPr>
          <p:cNvPicPr>
            <a:picLocks noRot="1" noChangeAspect="1"/>
          </p:cNvPicPr>
          <p:nvPr>
            <a:wavAudioFile r:embed="rId1" name="Recorded Sound"/>
          </p:nvPr>
        </p:nvPicPr>
        <p:blipFill>
          <a:blip r:embed="rId5" cstate="print"/>
          <a:stretch>
            <a:fillRect/>
          </a:stretch>
        </p:blipFill>
        <p:spPr>
          <a:xfrm>
            <a:off x="6553200" y="88392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200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152400"/>
            <a:ext cx="6400800" cy="8125301"/>
          </a:xfrm>
          <a:prstGeom prst="rect">
            <a:avLst/>
          </a:prstGeom>
          <a:noFill/>
          <a:ln w="88900" cap="flat" cmpd="sng">
            <a:solidFill>
              <a:schemeClr val="accent5">
                <a:lumMod val="40000"/>
                <a:lumOff val="60000"/>
              </a:schemeClr>
            </a:solidFill>
          </a:ln>
          <a:effectLst>
            <a:glow rad="101600">
              <a:schemeClr val="accent5">
                <a:lumMod val="60000"/>
                <a:lumOff val="40000"/>
                <a:alpha val="6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2057400" y="8475134"/>
            <a:ext cx="2895600" cy="486833"/>
          </a:xfrm>
        </p:spPr>
        <p:txBody>
          <a:bodyPr/>
          <a:lstStyle/>
          <a:p>
            <a:r>
              <a:rPr lang="en-US" dirty="0" smtClean="0"/>
              <a:t>Cameron </a:t>
            </a:r>
            <a:r>
              <a:rPr lang="en-US" dirty="0" err="1" smtClean="0"/>
              <a:t>Carbrey</a:t>
            </a:r>
            <a:r>
              <a:rPr lang="en-US" dirty="0" smtClean="0"/>
              <a:t>, Block 1, Ms. Bunting</a:t>
            </a:r>
            <a:endParaRPr lang="en-US" dirty="0"/>
          </a:p>
        </p:txBody>
      </p:sp>
      <p:sp>
        <p:nvSpPr>
          <p:cNvPr id="4" name="Rectangle 3"/>
          <p:cNvSpPr/>
          <p:nvPr/>
        </p:nvSpPr>
        <p:spPr>
          <a:xfrm>
            <a:off x="381000" y="457200"/>
            <a:ext cx="4267200" cy="1446550"/>
          </a:xfrm>
          <a:prstGeom prst="rect">
            <a:avLst/>
          </a:prstGeom>
          <a:noFill/>
          <a:effectLst/>
        </p:spPr>
        <p:txBody>
          <a:bodyPr wrap="square" lIns="91440" tIns="45720" rIns="91440" bIns="45720">
            <a:spAutoFit/>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en-US" sz="8800" b="1" cap="none" spc="0" dirty="0" smtClean="0">
                <a:ln/>
                <a:solidFill>
                  <a:schemeClr val="accent5">
                    <a:tint val="50000"/>
                    <a:satMod val="180000"/>
                  </a:schemeClr>
                </a:solidFill>
                <a:effectLst/>
                <a:latin typeface="Century Gothic" pitchFamily="34" charset="0"/>
              </a:rPr>
              <a:t>Walrus</a:t>
            </a:r>
            <a:endParaRPr lang="en-US" sz="8800" b="1" cap="none" spc="0" dirty="0">
              <a:ln/>
              <a:solidFill>
                <a:schemeClr val="accent5">
                  <a:tint val="50000"/>
                  <a:satMod val="180000"/>
                </a:schemeClr>
              </a:solidFill>
              <a:effectLst/>
              <a:latin typeface="Century Gothic" pitchFamily="34" charset="0"/>
            </a:endParaRPr>
          </a:p>
        </p:txBody>
      </p:sp>
      <p:sp>
        <p:nvSpPr>
          <p:cNvPr id="5" name="TextBox 4"/>
          <p:cNvSpPr txBox="1"/>
          <p:nvPr/>
        </p:nvSpPr>
        <p:spPr>
          <a:xfrm>
            <a:off x="609600" y="2209800"/>
            <a:ext cx="5638800" cy="1569660"/>
          </a:xfrm>
          <a:prstGeom prst="rect">
            <a:avLst/>
          </a:prstGeom>
          <a:noFill/>
        </p:spPr>
        <p:txBody>
          <a:bodyPr wrap="square" rtlCol="0">
            <a:spAutoFit/>
          </a:bodyPr>
          <a:lstStyle/>
          <a:p>
            <a:pPr>
              <a:buClr>
                <a:srgbClr val="FF99CC"/>
              </a:buClr>
              <a:buSzPct val="122000"/>
              <a:buFont typeface="Webdings" pitchFamily="18" charset="2"/>
              <a:buChar char=""/>
            </a:pPr>
            <a:r>
              <a:rPr lang="en-US" sz="2400" b="1" dirty="0" smtClean="0">
                <a:latin typeface="Century Gothic" pitchFamily="34" charset="0"/>
              </a:rPr>
              <a:t>Movement;</a:t>
            </a:r>
            <a:r>
              <a:rPr lang="en-US" sz="2400" dirty="0" smtClean="0">
                <a:latin typeface="Century Gothic" pitchFamily="34" charset="0"/>
              </a:rPr>
              <a:t> Walrus wiggle</a:t>
            </a:r>
          </a:p>
          <a:p>
            <a:pPr>
              <a:buClr>
                <a:srgbClr val="FF99CC"/>
              </a:buClr>
              <a:buSzPct val="122000"/>
              <a:buFont typeface="Webdings" pitchFamily="18" charset="2"/>
              <a:buChar char=""/>
            </a:pPr>
            <a:r>
              <a:rPr lang="en-US" sz="2400" b="1" dirty="0" smtClean="0">
                <a:latin typeface="Century Gothic" pitchFamily="34" charset="0"/>
              </a:rPr>
              <a:t>Motion; </a:t>
            </a:r>
            <a:r>
              <a:rPr lang="en-US" sz="2400" dirty="0" smtClean="0">
                <a:latin typeface="Century Gothic" pitchFamily="34" charset="0"/>
              </a:rPr>
              <a:t>Their use their flippers to move around.</a:t>
            </a:r>
            <a:endParaRPr lang="en-US" sz="2400" b="1" dirty="0" smtClean="0">
              <a:latin typeface="Century Gothic" pitchFamily="34" charset="0"/>
            </a:endParaRPr>
          </a:p>
          <a:p>
            <a:pPr>
              <a:buClr>
                <a:srgbClr val="FF99CC"/>
              </a:buClr>
              <a:buSzPct val="122000"/>
              <a:buFont typeface="Webdings" pitchFamily="18" charset="2"/>
              <a:buChar char=""/>
            </a:pPr>
            <a:r>
              <a:rPr lang="en-US" sz="2400" b="1" dirty="0" smtClean="0">
                <a:latin typeface="Century Gothic" pitchFamily="34" charset="0"/>
              </a:rPr>
              <a:t>Limbs; </a:t>
            </a:r>
            <a:r>
              <a:rPr lang="en-US" sz="2400" dirty="0" smtClean="0">
                <a:latin typeface="Century Gothic" pitchFamily="34" charset="0"/>
              </a:rPr>
              <a:t>Walruses have four limbs</a:t>
            </a:r>
            <a:endParaRPr lang="en-US" sz="2400" dirty="0">
              <a:latin typeface="Century Gothic" pitchFamily="34" charset="0"/>
            </a:endParaRPr>
          </a:p>
        </p:txBody>
      </p:sp>
      <p:sp>
        <p:nvSpPr>
          <p:cNvPr id="6" name="TextBox 5"/>
          <p:cNvSpPr txBox="1"/>
          <p:nvPr/>
        </p:nvSpPr>
        <p:spPr>
          <a:xfrm>
            <a:off x="2057400" y="4495800"/>
            <a:ext cx="4343400" cy="2123658"/>
          </a:xfrm>
          <a:prstGeom prst="rect">
            <a:avLst/>
          </a:prstGeom>
          <a:noFill/>
          <a:ln w="101600">
            <a:solidFill>
              <a:schemeClr val="bg1"/>
            </a:solidFill>
          </a:ln>
          <a:effectLst>
            <a:glow rad="101600">
              <a:srgbClr val="FF99CC">
                <a:alpha val="60000"/>
              </a:srgbClr>
            </a:glow>
          </a:effectLst>
        </p:spPr>
        <p:txBody>
          <a:bodyPr wrap="square" rtlCol="0">
            <a:spAutoFit/>
          </a:bodyPr>
          <a:lstStyle/>
          <a:p>
            <a:r>
              <a:rPr lang="en-US" sz="2200" dirty="0" smtClean="0"/>
              <a:t>Walrus use their flippers to drag themselves around on land. They also swim. They swim by moving their body’s side to side. Walruses dig their tusks into the ground to move their body’s forward.</a:t>
            </a:r>
            <a:endParaRPr lang="en-US" sz="2200" dirty="0"/>
          </a:p>
        </p:txBody>
      </p:sp>
      <p:pic>
        <p:nvPicPr>
          <p:cNvPr id="7" name="Recorded Sound">
            <a:hlinkClick r:id="" action="ppaction://media"/>
          </p:cNvPr>
          <p:cNvPicPr>
            <a:picLocks noRot="1" noChangeAspect="1"/>
          </p:cNvPicPr>
          <p:nvPr>
            <a:wavAudioFile r:embed="rId1" name="Recorded Sound"/>
          </p:nvPr>
        </p:nvPicPr>
        <p:blipFill>
          <a:blip r:embed="rId3" cstate="print"/>
          <a:stretch>
            <a:fillRect/>
          </a:stretch>
        </p:blipFill>
        <p:spPr>
          <a:xfrm>
            <a:off x="6172200" y="7848600"/>
            <a:ext cx="304800" cy="304800"/>
          </a:xfrm>
          <a:prstGeom prst="rect">
            <a:avLst/>
          </a:prstGeom>
        </p:spPr>
      </p:pic>
      <p:pic>
        <p:nvPicPr>
          <p:cNvPr id="8" name="Picture 9" descr="C:\Documents and Settings\16-carbrcam.SOUDERTONSD\Local Settings\Temporary Internet Files\Content.IE5\64FTC0F7\MC900084178[1].wmf"/>
          <p:cNvPicPr>
            <a:picLocks noChangeAspect="1" noChangeArrowheads="1"/>
          </p:cNvPicPr>
          <p:nvPr/>
        </p:nvPicPr>
        <p:blipFill>
          <a:blip r:embed="rId4" cstate="print"/>
          <a:srcRect/>
          <a:stretch>
            <a:fillRect/>
          </a:stretch>
        </p:blipFill>
        <p:spPr bwMode="auto">
          <a:xfrm>
            <a:off x="4191000" y="0"/>
            <a:ext cx="2361398" cy="2362200"/>
          </a:xfrm>
          <a:prstGeom prst="rect">
            <a:avLst/>
          </a:prstGeom>
          <a:noFill/>
        </p:spPr>
      </p:pic>
      <p:pic>
        <p:nvPicPr>
          <p:cNvPr id="9" name="Picture 10" descr="C:\Documents and Settings\16-carbrcam.SOUDERTONSD\Local Settings\Temporary Internet Files\Content.IE5\YI7VQSFN\MC900084114[1].wmf"/>
          <p:cNvPicPr>
            <a:picLocks noChangeAspect="1" noChangeArrowheads="1"/>
          </p:cNvPicPr>
          <p:nvPr/>
        </p:nvPicPr>
        <p:blipFill>
          <a:blip r:embed="rId5" cstate="print"/>
          <a:srcRect/>
          <a:stretch>
            <a:fillRect/>
          </a:stretch>
        </p:blipFill>
        <p:spPr bwMode="auto">
          <a:xfrm>
            <a:off x="304800" y="6096000"/>
            <a:ext cx="2371294" cy="2133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00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5638800" cy="8402300"/>
          </a:xfrm>
          <a:prstGeom prst="rect">
            <a:avLst/>
          </a:prstGeom>
          <a:noFill/>
          <a:ln w="488950" cmpd="tri">
            <a:solidFill>
              <a:schemeClr val="accent6">
                <a:lumMod val="50000"/>
              </a:schemeClr>
            </a:solidFill>
          </a:ln>
          <a:effectLst>
            <a:glow rad="139700">
              <a:schemeClr val="accent5">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3" name="Footer Placeholder 3"/>
          <p:cNvSpPr>
            <a:spLocks noGrp="1"/>
          </p:cNvSpPr>
          <p:nvPr>
            <p:ph type="ftr" sz="quarter" idx="11"/>
          </p:nvPr>
        </p:nvSpPr>
        <p:spPr>
          <a:xfrm>
            <a:off x="1981200" y="8475134"/>
            <a:ext cx="3200400" cy="486833"/>
          </a:xfrm>
        </p:spPr>
        <p:txBody>
          <a:bodyPr/>
          <a:lstStyle/>
          <a:p>
            <a:r>
              <a:rPr lang="en-US" sz="1400" b="1" i="1" dirty="0" smtClean="0">
                <a:solidFill>
                  <a:schemeClr val="tx1">
                    <a:lumMod val="95000"/>
                    <a:lumOff val="5000"/>
                  </a:schemeClr>
                </a:solidFill>
                <a:latin typeface="Berlin Sans FB Demi" pitchFamily="34" charset="0"/>
              </a:rPr>
              <a:t>Eric </a:t>
            </a:r>
            <a:r>
              <a:rPr lang="en-US" sz="1400" b="1" i="1" dirty="0" err="1" smtClean="0">
                <a:solidFill>
                  <a:schemeClr val="tx1">
                    <a:lumMod val="95000"/>
                    <a:lumOff val="5000"/>
                  </a:schemeClr>
                </a:solidFill>
                <a:latin typeface="Berlin Sans FB Demi" pitchFamily="34" charset="0"/>
              </a:rPr>
              <a:t>Shiffler</a:t>
            </a:r>
            <a:r>
              <a:rPr lang="en-US" sz="1400" b="1" i="1" dirty="0" smtClean="0">
                <a:solidFill>
                  <a:schemeClr val="tx1">
                    <a:lumMod val="95000"/>
                    <a:lumOff val="5000"/>
                  </a:schemeClr>
                </a:solidFill>
                <a:latin typeface="Berlin Sans FB Demi" pitchFamily="34" charset="0"/>
              </a:rPr>
              <a:t>, Block 1, Ms.  Bunting </a:t>
            </a:r>
            <a:endParaRPr lang="en-US" sz="1400" b="1" i="1" dirty="0">
              <a:solidFill>
                <a:schemeClr val="tx1">
                  <a:lumMod val="95000"/>
                  <a:lumOff val="5000"/>
                </a:schemeClr>
              </a:solidFill>
              <a:latin typeface="Berlin Sans FB Demi" pitchFamily="34" charset="0"/>
            </a:endParaRPr>
          </a:p>
        </p:txBody>
      </p:sp>
      <p:sp>
        <p:nvSpPr>
          <p:cNvPr id="4" name="Rectangle 3"/>
          <p:cNvSpPr/>
          <p:nvPr/>
        </p:nvSpPr>
        <p:spPr>
          <a:xfrm>
            <a:off x="1904947" y="762000"/>
            <a:ext cx="2725426" cy="110799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600" i="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erlin Sans FB" pitchFamily="34" charset="0"/>
              </a:rPr>
              <a:t>Worm</a:t>
            </a:r>
            <a:endParaRPr lang="en-US" sz="6600" i="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Berlin Sans FB" pitchFamily="34" charset="0"/>
            </a:endParaRPr>
          </a:p>
        </p:txBody>
      </p:sp>
      <p:sp>
        <p:nvSpPr>
          <p:cNvPr id="5" name="TextBox 4"/>
          <p:cNvSpPr txBox="1"/>
          <p:nvPr/>
        </p:nvSpPr>
        <p:spPr>
          <a:xfrm>
            <a:off x="1143000" y="1600200"/>
            <a:ext cx="4419600" cy="1908215"/>
          </a:xfrm>
          <a:prstGeom prst="rect">
            <a:avLst/>
          </a:prstGeom>
          <a:noFill/>
        </p:spPr>
        <p:txBody>
          <a:bodyPr wrap="square" rtlCol="0">
            <a:spAutoFit/>
          </a:bodyPr>
          <a:lstStyle/>
          <a:p>
            <a:pPr>
              <a:buClr>
                <a:srgbClr val="C00000"/>
              </a:buClr>
              <a:buSzPct val="105000"/>
              <a:buFont typeface="Wingdings" pitchFamily="2" charset="2"/>
              <a:buChar char=""/>
            </a:pPr>
            <a:endParaRPr lang="en-US" sz="2400" dirty="0" smtClean="0"/>
          </a:p>
          <a:p>
            <a:pPr>
              <a:buClr>
                <a:srgbClr val="C00000"/>
              </a:buClr>
              <a:buSzPct val="105000"/>
              <a:buFont typeface="Wingdings" pitchFamily="2" charset="2"/>
              <a:buChar char=""/>
            </a:pPr>
            <a:r>
              <a:rPr lang="en-US" sz="1600" dirty="0" smtClean="0"/>
              <a:t>    </a:t>
            </a:r>
            <a:r>
              <a:rPr lang="en-US" sz="1600" u="sng" dirty="0" smtClean="0">
                <a:latin typeface="Snap ITC" pitchFamily="82" charset="0"/>
              </a:rPr>
              <a:t>Movement</a:t>
            </a:r>
            <a:r>
              <a:rPr lang="en-US" sz="1600" dirty="0" smtClean="0">
                <a:latin typeface="Snap ITC" pitchFamily="82" charset="0"/>
              </a:rPr>
              <a:t>: </a:t>
            </a:r>
            <a:r>
              <a:rPr lang="en-US" sz="1200" dirty="0" smtClean="0">
                <a:latin typeface="Snap ITC" pitchFamily="82" charset="0"/>
              </a:rPr>
              <a:t>worms crawl and have no limbs.</a:t>
            </a:r>
            <a:endParaRPr lang="en-US" sz="1200" u="sng" dirty="0" smtClean="0">
              <a:latin typeface="Snap ITC" pitchFamily="82" charset="0"/>
            </a:endParaRPr>
          </a:p>
          <a:p>
            <a:pPr>
              <a:buClr>
                <a:srgbClr val="C00000"/>
              </a:buClr>
              <a:buSzPct val="105000"/>
              <a:buFont typeface="Wingdings" pitchFamily="2" charset="2"/>
              <a:buChar char=""/>
            </a:pPr>
            <a:r>
              <a:rPr lang="en-US" sz="1600" dirty="0" smtClean="0">
                <a:latin typeface="Snap ITC" pitchFamily="82" charset="0"/>
              </a:rPr>
              <a:t>  </a:t>
            </a:r>
            <a:r>
              <a:rPr lang="en-US" sz="1600" u="sng" dirty="0" smtClean="0">
                <a:latin typeface="Snap ITC" pitchFamily="82" charset="0"/>
              </a:rPr>
              <a:t>Motion</a:t>
            </a:r>
            <a:r>
              <a:rPr lang="en-US" sz="1600" dirty="0" smtClean="0">
                <a:latin typeface="Snap ITC" pitchFamily="82" charset="0"/>
              </a:rPr>
              <a:t>: </a:t>
            </a:r>
            <a:r>
              <a:rPr lang="en-US" sz="1200" dirty="0" smtClean="0">
                <a:latin typeface="Snap ITC" pitchFamily="82" charset="0"/>
              </a:rPr>
              <a:t>worms move with their belly. </a:t>
            </a:r>
          </a:p>
          <a:p>
            <a:pPr>
              <a:buClr>
                <a:srgbClr val="C00000"/>
              </a:buClr>
              <a:buSzPct val="105000"/>
              <a:buFont typeface="Wingdings" pitchFamily="2" charset="2"/>
              <a:buChar char=""/>
            </a:pPr>
            <a:r>
              <a:rPr lang="en-US" sz="1600" dirty="0" smtClean="0">
                <a:latin typeface="Snap ITC" pitchFamily="82" charset="0"/>
              </a:rPr>
              <a:t>  </a:t>
            </a:r>
            <a:r>
              <a:rPr lang="en-US" sz="1600" u="sng" dirty="0" smtClean="0">
                <a:latin typeface="Snap ITC" pitchFamily="82" charset="0"/>
              </a:rPr>
              <a:t>Limbs</a:t>
            </a:r>
            <a:r>
              <a:rPr lang="en-US" sz="1600" dirty="0" smtClean="0">
                <a:latin typeface="Snap ITC" pitchFamily="82" charset="0"/>
              </a:rPr>
              <a:t>: </a:t>
            </a:r>
            <a:r>
              <a:rPr lang="en-US" sz="1200" dirty="0" smtClean="0">
                <a:latin typeface="Snap ITC" pitchFamily="82" charset="0"/>
              </a:rPr>
              <a:t>worms have hairs on the bottom of their body that helps them move.</a:t>
            </a:r>
          </a:p>
          <a:p>
            <a:endParaRPr lang="en-US" dirty="0"/>
          </a:p>
        </p:txBody>
      </p:sp>
      <p:sp>
        <p:nvSpPr>
          <p:cNvPr id="6" name="TextBox 5"/>
          <p:cNvSpPr txBox="1"/>
          <p:nvPr/>
        </p:nvSpPr>
        <p:spPr>
          <a:xfrm>
            <a:off x="1066800" y="3581401"/>
            <a:ext cx="4648200" cy="4755148"/>
          </a:xfrm>
          <a:prstGeom prst="rect">
            <a:avLst/>
          </a:prstGeom>
          <a:noFill/>
          <a:ln w="85725">
            <a:solidFill>
              <a:schemeClr val="accent6">
                <a:lumMod val="75000"/>
              </a:schemeClr>
            </a:solidFill>
            <a:prstDash val="sysDash"/>
          </a:ln>
          <a:effectLst>
            <a:glow rad="101600">
              <a:srgbClr val="7030A0">
                <a:alpha val="60000"/>
              </a:srgbClr>
            </a:glow>
          </a:effectLst>
          <a:scene3d>
            <a:camera prst="orthographicFront"/>
            <a:lightRig rig="threePt" dir="t">
              <a:rot lat="0" lon="0" rev="18000000"/>
            </a:lightRig>
          </a:scene3d>
        </p:spPr>
        <p:txBody>
          <a:bodyPr wrap="square" rtlCol="0">
            <a:spAutoFit/>
          </a:bodyPr>
          <a:lstStyle/>
          <a:p>
            <a:r>
              <a:rPr lang="en-US" dirty="0" smtClean="0"/>
              <a:t>	</a:t>
            </a:r>
            <a:r>
              <a:rPr lang="en-US" sz="1500" dirty="0" smtClean="0">
                <a:latin typeface="Berlin Sans FB Demi" pitchFamily="34" charset="0"/>
              </a:rPr>
              <a:t>Like most animals, worms locomote. The way that worms locomote is waves of muscular contractions that shorten and lengthen the worm. Instead of legs and arms worms have little tiny hairs on their stomach. They have this so they can grip to the surface. This lets the worms move nice and smooth. When worms move underground they push air through the ground as they move. This helps them move faster and prevents getting stuck. It may no seem like it but worms are very unique animals.</a:t>
            </a: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endParaRPr lang="en-US" sz="1500" dirty="0" smtClean="0">
              <a:latin typeface="Berlin Sans FB Demi" pitchFamily="34" charset="0"/>
            </a:endParaRPr>
          </a:p>
          <a:p>
            <a:r>
              <a:rPr lang="en-US" sz="1500" dirty="0" smtClean="0">
                <a:latin typeface="Berlin Sans FB Demi" pitchFamily="34" charset="0"/>
              </a:rPr>
              <a:t>           	</a:t>
            </a:r>
            <a:endParaRPr lang="en-US" sz="1500" dirty="0">
              <a:latin typeface="Berlin Sans FB Demi" pitchFamily="34" charset="0"/>
            </a:endParaRPr>
          </a:p>
        </p:txBody>
      </p:sp>
      <p:pic>
        <p:nvPicPr>
          <p:cNvPr id="7" name="Picture 2" descr="P:\science\worm.jpg"/>
          <p:cNvPicPr>
            <a:picLocks noChangeAspect="1" noChangeArrowheads="1"/>
          </p:cNvPicPr>
          <p:nvPr/>
        </p:nvPicPr>
        <p:blipFill>
          <a:blip r:embed="rId3" cstate="print"/>
          <a:srcRect/>
          <a:stretch>
            <a:fillRect/>
          </a:stretch>
        </p:blipFill>
        <p:spPr bwMode="auto">
          <a:xfrm>
            <a:off x="1905000" y="6096000"/>
            <a:ext cx="2895600" cy="1981200"/>
          </a:xfrm>
          <a:prstGeom prst="rect">
            <a:avLst/>
          </a:prstGeom>
          <a:noFill/>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6096000" y="8534400"/>
            <a:ext cx="304800" cy="304800"/>
          </a:xfrm>
          <a:prstGeom prst="rect">
            <a:avLst/>
          </a:prstGeom>
        </p:spPr>
      </p:pic>
      <p:pic>
        <p:nvPicPr>
          <p:cNvPr id="9" name="Picture 6" descr="C:\Documents and Settings\16-shifferi\Local Settings\Temporary Internet Files\Content.IE5\327279JZ\MC900352620[1].wmf"/>
          <p:cNvPicPr>
            <a:picLocks noChangeAspect="1" noChangeArrowheads="1"/>
          </p:cNvPicPr>
          <p:nvPr/>
        </p:nvPicPr>
        <p:blipFill>
          <a:blip r:embed="rId5" cstate="print"/>
          <a:srcRect/>
          <a:stretch>
            <a:fillRect/>
          </a:stretch>
        </p:blipFill>
        <p:spPr bwMode="auto">
          <a:xfrm>
            <a:off x="4343400" y="6553200"/>
            <a:ext cx="578137" cy="304800"/>
          </a:xfrm>
          <a:prstGeom prst="rect">
            <a:avLst/>
          </a:prstGeom>
          <a:noFill/>
        </p:spPr>
      </p:pic>
      <p:sp>
        <p:nvSpPr>
          <p:cNvPr id="10" name="Curved Up Arrow 9"/>
          <p:cNvSpPr/>
          <p:nvPr/>
        </p:nvSpPr>
        <p:spPr>
          <a:xfrm>
            <a:off x="4419600" y="6858000"/>
            <a:ext cx="381000" cy="15240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0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Recorded Sound">
            <a:hlinkClick r:id="" action="ppaction://media"/>
          </p:cNvPr>
          <p:cNvPicPr>
            <a:picLocks noRot="1" noChangeAspect="1"/>
          </p:cNvPicPr>
          <p:nvPr>
            <a:wavAudioFile r:embed="rId1" name="Recorded Sound"/>
          </p:nvPr>
        </p:nvPicPr>
        <p:blipFill>
          <a:blip r:embed="rId3" cstate="print"/>
          <a:stretch>
            <a:fillRect/>
          </a:stretch>
        </p:blipFill>
        <p:spPr>
          <a:xfrm>
            <a:off x="6172200" y="8001000"/>
            <a:ext cx="304800" cy="304800"/>
          </a:xfrm>
          <a:prstGeom prst="rect">
            <a:avLst/>
          </a:prstGeom>
        </p:spPr>
      </p:pic>
      <p:sp>
        <p:nvSpPr>
          <p:cNvPr id="2" name="Footer Placeholder 3"/>
          <p:cNvSpPr>
            <a:spLocks noGrp="1"/>
          </p:cNvSpPr>
          <p:nvPr>
            <p:ph type="ftr" sz="quarter" idx="11"/>
          </p:nvPr>
        </p:nvSpPr>
        <p:spPr>
          <a:xfrm>
            <a:off x="1905000" y="8657167"/>
            <a:ext cx="2609850" cy="486833"/>
          </a:xfrm>
        </p:spPr>
        <p:txBody>
          <a:bodyPr/>
          <a:lstStyle/>
          <a:p>
            <a:r>
              <a:rPr lang="en-US" dirty="0" smtClean="0"/>
              <a:t>Ryan </a:t>
            </a:r>
            <a:r>
              <a:rPr lang="en-US" dirty="0" err="1" smtClean="0"/>
              <a:t>Altmann</a:t>
            </a:r>
            <a:r>
              <a:rPr lang="en-US" dirty="0" smtClean="0"/>
              <a:t>, Block </a:t>
            </a:r>
            <a:r>
              <a:rPr lang="en-US" dirty="0" smtClean="0"/>
              <a:t>1</a:t>
            </a:r>
            <a:r>
              <a:rPr lang="en-US" dirty="0" smtClean="0"/>
              <a:t>, Ms. Bunting</a:t>
            </a:r>
            <a:endParaRPr lang="en-US" dirty="0"/>
          </a:p>
        </p:txBody>
      </p:sp>
      <p:sp>
        <p:nvSpPr>
          <p:cNvPr id="3" name="TextBox 2"/>
          <p:cNvSpPr txBox="1"/>
          <p:nvPr/>
        </p:nvSpPr>
        <p:spPr>
          <a:xfrm>
            <a:off x="381000" y="381000"/>
            <a:ext cx="6172200" cy="8125301"/>
          </a:xfrm>
          <a:prstGeom prst="rect">
            <a:avLst/>
          </a:prstGeom>
          <a:noFill/>
          <a:ln w="117475" cmpd="sng">
            <a:solidFill>
              <a:schemeClr val="tx1"/>
            </a:solidFill>
          </a:ln>
          <a:effectLst/>
        </p:spPr>
        <p:txBody>
          <a:bodyPr wrap="square" rtlCol="0">
            <a:spAutoFit/>
          </a:bodyPr>
          <a:lstStyle/>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Rectangle 3"/>
          <p:cNvSpPr/>
          <p:nvPr/>
        </p:nvSpPr>
        <p:spPr>
          <a:xfrm>
            <a:off x="2057400" y="609600"/>
            <a:ext cx="2438400" cy="914400"/>
          </a:xfrm>
          <a:prstGeom prst="rect">
            <a:avLst/>
          </a:prstGeom>
          <a:noFill/>
        </p:spPr>
        <p:txBody>
          <a:bodyPr wrap="squar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lgerian" pitchFamily="82" charset="0"/>
              </a:rPr>
              <a:t>Ape</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lgerian" pitchFamily="82" charset="0"/>
            </a:endParaRPr>
          </a:p>
        </p:txBody>
      </p:sp>
      <p:sp>
        <p:nvSpPr>
          <p:cNvPr id="5" name="TextBox 4"/>
          <p:cNvSpPr txBox="1"/>
          <p:nvPr/>
        </p:nvSpPr>
        <p:spPr>
          <a:xfrm>
            <a:off x="381000" y="1905000"/>
            <a:ext cx="4495800" cy="1200329"/>
          </a:xfrm>
          <a:prstGeom prst="rect">
            <a:avLst/>
          </a:prstGeom>
          <a:noFill/>
        </p:spPr>
        <p:txBody>
          <a:bodyPr wrap="square" rtlCol="0">
            <a:spAutoFit/>
          </a:bodyPr>
          <a:lstStyle/>
          <a:p>
            <a:pPr>
              <a:buClr>
                <a:schemeClr val="accent2">
                  <a:lumMod val="75000"/>
                </a:schemeClr>
              </a:buClr>
              <a:buFont typeface="Wingdings 2" pitchFamily="18" charset="2"/>
              <a:buChar char=""/>
            </a:pPr>
            <a:r>
              <a:rPr lang="en-US" dirty="0" smtClean="0">
                <a:solidFill>
                  <a:schemeClr val="accent6">
                    <a:lumMod val="75000"/>
                  </a:schemeClr>
                </a:solidFill>
                <a:latin typeface="Space Bd BT" pitchFamily="82" charset="0"/>
              </a:rPr>
              <a:t>  Movement- they walk.</a:t>
            </a:r>
          </a:p>
          <a:p>
            <a:pPr>
              <a:buClr>
                <a:schemeClr val="accent2">
                  <a:lumMod val="75000"/>
                </a:schemeClr>
              </a:buClr>
              <a:buFont typeface="Wingdings 2" pitchFamily="18" charset="2"/>
              <a:buChar char=""/>
            </a:pPr>
            <a:r>
              <a:rPr lang="en-US" dirty="0" smtClean="0">
                <a:solidFill>
                  <a:schemeClr val="accent6">
                    <a:lumMod val="75000"/>
                  </a:schemeClr>
                </a:solidFill>
                <a:latin typeface="Space Bd BT" pitchFamily="82" charset="0"/>
              </a:rPr>
              <a:t> Motion- they use their legs to walk.</a:t>
            </a:r>
          </a:p>
          <a:p>
            <a:pPr>
              <a:buClr>
                <a:schemeClr val="accent2">
                  <a:lumMod val="75000"/>
                </a:schemeClr>
              </a:buClr>
              <a:buFont typeface="Wingdings 2" pitchFamily="18" charset="2"/>
              <a:buChar char=""/>
            </a:pPr>
            <a:r>
              <a:rPr lang="en-US" dirty="0" smtClean="0">
                <a:solidFill>
                  <a:schemeClr val="accent6">
                    <a:lumMod val="75000"/>
                  </a:schemeClr>
                </a:solidFill>
                <a:latin typeface="Space Bd BT" pitchFamily="82" charset="0"/>
              </a:rPr>
              <a:t> Limbs- they have 4 limbs.</a:t>
            </a:r>
            <a:endParaRPr lang="en-US" dirty="0">
              <a:solidFill>
                <a:schemeClr val="accent6">
                  <a:lumMod val="75000"/>
                </a:schemeClr>
              </a:solidFill>
              <a:latin typeface="Space Bd BT" pitchFamily="82" charset="0"/>
            </a:endParaRPr>
          </a:p>
        </p:txBody>
      </p:sp>
      <p:sp>
        <p:nvSpPr>
          <p:cNvPr id="6" name="TextBox 5"/>
          <p:cNvSpPr txBox="1"/>
          <p:nvPr/>
        </p:nvSpPr>
        <p:spPr>
          <a:xfrm>
            <a:off x="1143000" y="3810000"/>
            <a:ext cx="4343400" cy="4247317"/>
          </a:xfrm>
          <a:prstGeom prst="rect">
            <a:avLst/>
          </a:prstGeom>
          <a:noFill/>
          <a:ln w="85725">
            <a:solidFill>
              <a:srgbClr val="CC0000"/>
            </a:solidFill>
          </a:ln>
          <a:effectLst>
            <a:glow rad="139700">
              <a:schemeClr val="accent2">
                <a:satMod val="175000"/>
                <a:alpha val="40000"/>
              </a:schemeClr>
            </a:glow>
          </a:effectLst>
        </p:spPr>
        <p:txBody>
          <a:bodyPr wrap="square" rtlCol="0">
            <a:spAutoFit/>
          </a:bodyPr>
          <a:lstStyle/>
          <a:p>
            <a:r>
              <a:rPr lang="en-US" dirty="0" smtClean="0">
                <a:solidFill>
                  <a:srgbClr val="FF0000"/>
                </a:solidFill>
                <a:latin typeface="Algerian" pitchFamily="82" charset="0"/>
              </a:rPr>
              <a:t>Apes use their legs to walk. They have four limbs just like humans. They are the biggest of all primates.  Apes eat bananas but they do eat bugs and other insects. They will fight each other if their child is in danger or because there fighting for a girl. They will also fight because their angry at each other. They stand on two limbs to climb branches or to grab food. They switch to all four limbs when they want to run. That’s called </a:t>
            </a:r>
            <a:r>
              <a:rPr lang="en-US" smtClean="0">
                <a:solidFill>
                  <a:srgbClr val="FF0000"/>
                </a:solidFill>
                <a:latin typeface="Algerian" pitchFamily="82" charset="0"/>
              </a:rPr>
              <a:t>erect positive.</a:t>
            </a:r>
            <a:endParaRPr lang="en-US" dirty="0">
              <a:solidFill>
                <a:srgbClr val="FF0000"/>
              </a:solidFill>
              <a:latin typeface="Algerian" pitchFamily="82" charset="0"/>
            </a:endParaRPr>
          </a:p>
        </p:txBody>
      </p:sp>
      <p:pic>
        <p:nvPicPr>
          <p:cNvPr id="8" name="Picture 7" descr="great_apes_kanzi_wallpaper_1024.jpg"/>
          <p:cNvPicPr>
            <a:picLocks noChangeAspect="1"/>
          </p:cNvPicPr>
          <p:nvPr/>
        </p:nvPicPr>
        <p:blipFill>
          <a:blip r:embed="rId4" cstate="print"/>
          <a:stretch>
            <a:fillRect/>
          </a:stretch>
        </p:blipFill>
        <p:spPr>
          <a:xfrm>
            <a:off x="4191000" y="533400"/>
            <a:ext cx="2086708" cy="1905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000" fill="hold"/>
                                        <p:tgtEl>
                                          <p:spTgt spid="7"/>
                                        </p:tgtEl>
                                      </p:cBhvr>
                                    </p:cmd>
                                  </p:childTnLst>
                                </p:cTn>
                              </p:par>
                            </p:childTnLst>
                          </p:cTn>
                        </p:par>
                      </p:childTnLst>
                    </p:cTn>
                  </p:par>
                </p:childTnLst>
              </p:cTn>
              <p:nextCondLst>
                <p:cond evt="onClick" delay="0">
                  <p:tgtEl>
                    <p:spTgt spid="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corded Sound">
            <a:hlinkClick r:id="" action="ppaction://media"/>
          </p:cNvPr>
          <p:cNvPicPr>
            <a:picLocks noRot="1" noChangeAspect="1"/>
          </p:cNvPicPr>
          <p:nvPr>
            <a:wavAudioFile r:embed="rId1" name="Recorded Sound"/>
          </p:nvPr>
        </p:nvPicPr>
        <p:blipFill>
          <a:blip r:embed="rId3" cstate="print"/>
          <a:stretch>
            <a:fillRect/>
          </a:stretch>
        </p:blipFill>
        <p:spPr>
          <a:xfrm>
            <a:off x="6553200" y="8839200"/>
            <a:ext cx="304800" cy="304800"/>
          </a:xfrm>
          <a:prstGeom prst="rect">
            <a:avLst/>
          </a:prstGeom>
        </p:spPr>
      </p:pic>
      <p:pic>
        <p:nvPicPr>
          <p:cNvPr id="2" name="Picture 7" descr="http://t0.gstatic.com/images?q=tbn:LkfIAZaabeEcPM:http://www.celebrating-halloween.com/images/stencil-bat.gif">
            <a:hlinkClick r:id="rId4"/>
          </p:cNvPr>
          <p:cNvPicPr>
            <a:picLocks noChangeAspect="1" noChangeArrowheads="1"/>
          </p:cNvPicPr>
          <p:nvPr/>
        </p:nvPicPr>
        <p:blipFill>
          <a:blip r:embed="rId5" cstate="print"/>
          <a:srcRect/>
          <a:stretch>
            <a:fillRect/>
          </a:stretch>
        </p:blipFill>
        <p:spPr bwMode="auto">
          <a:xfrm>
            <a:off x="990600" y="1447800"/>
            <a:ext cx="4800600" cy="5277001"/>
          </a:xfrm>
          <a:prstGeom prst="rect">
            <a:avLst/>
          </a:prstGeom>
          <a:noFill/>
        </p:spPr>
      </p:pic>
      <p:sp>
        <p:nvSpPr>
          <p:cNvPr id="3" name="TextBox 2"/>
          <p:cNvSpPr txBox="1"/>
          <p:nvPr/>
        </p:nvSpPr>
        <p:spPr>
          <a:xfrm>
            <a:off x="228600" y="304800"/>
            <a:ext cx="6400800" cy="8125301"/>
          </a:xfrm>
          <a:prstGeom prst="rect">
            <a:avLst/>
          </a:prstGeom>
          <a:noFill/>
          <a:ln w="238125" cap="rnd" cmpd="thinThick">
            <a:solidFill>
              <a:schemeClr val="tx1">
                <a:lumMod val="95000"/>
                <a:lumOff val="5000"/>
              </a:schemeClr>
            </a:solidFill>
            <a:prstDash val="solid"/>
            <a:bevel/>
          </a:ln>
          <a:effectLst>
            <a:glow rad="228600">
              <a:schemeClr val="accent2">
                <a:satMod val="175000"/>
                <a:alpha val="40000"/>
              </a:schemeClr>
            </a:glow>
            <a:softEdge rad="12700"/>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Footer Placeholder 3"/>
          <p:cNvSpPr>
            <a:spLocks noGrp="1"/>
          </p:cNvSpPr>
          <p:nvPr>
            <p:ph type="ftr" sz="quarter" idx="11"/>
          </p:nvPr>
        </p:nvSpPr>
        <p:spPr>
          <a:xfrm>
            <a:off x="1981200" y="8657167"/>
            <a:ext cx="2552700" cy="486833"/>
          </a:xfrm>
        </p:spPr>
        <p:txBody>
          <a:bodyPr/>
          <a:lstStyle/>
          <a:p>
            <a:r>
              <a:rPr lang="en-US" dirty="0" smtClean="0"/>
              <a:t>Brendan Mecca, Block 1, Miss Bunting</a:t>
            </a:r>
            <a:endParaRPr lang="en-US" dirty="0"/>
          </a:p>
        </p:txBody>
      </p:sp>
      <p:sp>
        <p:nvSpPr>
          <p:cNvPr id="5" name="TextBox 4"/>
          <p:cNvSpPr txBox="1"/>
          <p:nvPr/>
        </p:nvSpPr>
        <p:spPr>
          <a:xfrm>
            <a:off x="533400" y="1447800"/>
            <a:ext cx="5791200" cy="1477328"/>
          </a:xfrm>
          <a:prstGeom prst="rect">
            <a:avLst/>
          </a:prstGeom>
          <a:noFill/>
        </p:spPr>
        <p:txBody>
          <a:bodyPr wrap="square" rtlCol="0">
            <a:spAutoFit/>
          </a:bodyPr>
          <a:lstStyle/>
          <a:p>
            <a:pPr>
              <a:buClr>
                <a:schemeClr val="tx1">
                  <a:lumMod val="95000"/>
                  <a:lumOff val="5000"/>
                </a:schemeClr>
              </a:buClr>
              <a:buSzPct val="125000"/>
              <a:buFont typeface="Wingdings" pitchFamily="2" charset="2"/>
              <a:buChar char=""/>
            </a:pPr>
            <a:r>
              <a:rPr lang="en-US" dirty="0" smtClean="0"/>
              <a:t> </a:t>
            </a:r>
            <a:r>
              <a:rPr lang="en-US" dirty="0" smtClean="0">
                <a:latin typeface="Old English Text MT" pitchFamily="66" charset="0"/>
              </a:rPr>
              <a:t> </a:t>
            </a:r>
            <a:r>
              <a:rPr lang="en-US" dirty="0" smtClean="0">
                <a:solidFill>
                  <a:srgbClr val="C00000"/>
                </a:solidFill>
                <a:latin typeface="Old English Text MT" pitchFamily="66" charset="0"/>
              </a:rPr>
              <a:t>Movement– Too move bats flap both of their wings even in crowded area’s.</a:t>
            </a:r>
          </a:p>
          <a:p>
            <a:pPr>
              <a:buClr>
                <a:schemeClr val="tx1">
                  <a:lumMod val="95000"/>
                  <a:lumOff val="5000"/>
                </a:schemeClr>
              </a:buClr>
              <a:buSzPct val="125000"/>
              <a:buFont typeface="Wingdings" pitchFamily="2" charset="2"/>
              <a:buChar char=""/>
            </a:pPr>
            <a:r>
              <a:rPr lang="en-US" dirty="0" smtClean="0">
                <a:solidFill>
                  <a:srgbClr val="C00000"/>
                </a:solidFill>
              </a:rPr>
              <a:t>  </a:t>
            </a:r>
            <a:r>
              <a:rPr lang="en-US" dirty="0" smtClean="0">
                <a:solidFill>
                  <a:srgbClr val="C00000"/>
                </a:solidFill>
                <a:latin typeface="Old English Text MT" pitchFamily="66" charset="0"/>
              </a:rPr>
              <a:t>Motion-- The motion for bats are them darting down then darting up in a continues pattern.</a:t>
            </a:r>
          </a:p>
          <a:p>
            <a:pPr>
              <a:buClr>
                <a:schemeClr val="tx1">
                  <a:lumMod val="95000"/>
                  <a:lumOff val="5000"/>
                </a:schemeClr>
              </a:buClr>
              <a:buSzPct val="125000"/>
              <a:buFont typeface="Wingdings" pitchFamily="2" charset="2"/>
              <a:buChar char=""/>
            </a:pPr>
            <a:r>
              <a:rPr lang="en-US" dirty="0" smtClean="0">
                <a:solidFill>
                  <a:srgbClr val="C00000"/>
                </a:solidFill>
              </a:rPr>
              <a:t>  </a:t>
            </a:r>
            <a:r>
              <a:rPr lang="en-US" dirty="0" smtClean="0">
                <a:solidFill>
                  <a:srgbClr val="C00000"/>
                </a:solidFill>
                <a:latin typeface="Old English Text MT" pitchFamily="66" charset="0"/>
              </a:rPr>
              <a:t>Limbs--  The Bat normally has up too four limbs.</a:t>
            </a:r>
            <a:endParaRPr lang="en-US" dirty="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C00000"/>
              </a:solidFill>
              <a:latin typeface="Old English Text MT" pitchFamily="66" charset="0"/>
            </a:endParaRPr>
          </a:p>
        </p:txBody>
      </p:sp>
      <p:sp>
        <p:nvSpPr>
          <p:cNvPr id="6" name="TextBox 5"/>
          <p:cNvSpPr txBox="1"/>
          <p:nvPr/>
        </p:nvSpPr>
        <p:spPr>
          <a:xfrm>
            <a:off x="914400" y="4038600"/>
            <a:ext cx="5334000" cy="1477328"/>
          </a:xfrm>
          <a:prstGeom prst="rect">
            <a:avLst/>
          </a:prstGeom>
          <a:noFill/>
          <a:ln w="111125" cap="rnd" cmpd="dbl">
            <a:solidFill>
              <a:srgbClr val="92D050"/>
            </a:solidFill>
            <a:prstDash val="sysDot"/>
            <a:bevel/>
          </a:ln>
          <a:effectLst>
            <a:glow rad="228600">
              <a:schemeClr val="accent2">
                <a:satMod val="175000"/>
                <a:alpha val="40000"/>
              </a:schemeClr>
            </a:glow>
            <a:softEdge rad="635000"/>
          </a:effectLst>
          <a:scene3d>
            <a:camera prst="orthographicFront"/>
            <a:lightRig rig="threePt" dir="t"/>
          </a:scene3d>
          <a:sp3d>
            <a:bevelT prst="angle"/>
          </a:sp3d>
        </p:spPr>
        <p:txBody>
          <a:bodyPr wrap="square" rtlCol="0">
            <a:spAutoFit/>
          </a:bodyPr>
          <a:lstStyle/>
          <a:p>
            <a:r>
              <a:rPr lang="en-US" dirty="0" smtClean="0">
                <a:solidFill>
                  <a:srgbClr val="FF0000"/>
                </a:solidFill>
              </a:rPr>
              <a:t>The Vampire bat can not only fly, but can run. The vampire bat can run as fast as a human running across the field. Bats are also the only flying mammal. Bats use echo’s too find them selves around in caves, in the sky, and any where in the dark. </a:t>
            </a:r>
            <a:endParaRPr lang="en-US" dirty="0">
              <a:solidFill>
                <a:srgbClr val="FF0000"/>
              </a:solidFill>
            </a:endParaRPr>
          </a:p>
        </p:txBody>
      </p:sp>
      <p:pic>
        <p:nvPicPr>
          <p:cNvPr id="7" name="Picture 4" descr="http://t3.gstatic.com/images?q=tbn:tzcTGIFtFZwx3M:http://www.bat.ru/image/bat.gif">
            <a:hlinkClick r:id="rId6"/>
          </p:cNvPr>
          <p:cNvPicPr>
            <a:picLocks noChangeAspect="1" noChangeArrowheads="1"/>
          </p:cNvPicPr>
          <p:nvPr/>
        </p:nvPicPr>
        <p:blipFill>
          <a:blip r:embed="rId7" cstate="print"/>
          <a:srcRect/>
          <a:stretch>
            <a:fillRect/>
          </a:stretch>
        </p:blipFill>
        <p:spPr bwMode="auto">
          <a:xfrm>
            <a:off x="4572000" y="6248400"/>
            <a:ext cx="1752600" cy="1738466"/>
          </a:xfrm>
          <a:prstGeom prst="rect">
            <a:avLst/>
          </a:prstGeom>
          <a:noFill/>
        </p:spPr>
      </p:pic>
      <p:pic>
        <p:nvPicPr>
          <p:cNvPr id="8" name="Picture 5" descr="C:\Documents and Settings\16-meccabre\Local Settings\Temporary Internet Files\Content.IE5\YI7VQSFN\MC900304955[1].wmf"/>
          <p:cNvPicPr>
            <a:picLocks noChangeAspect="1" noChangeArrowheads="1"/>
          </p:cNvPicPr>
          <p:nvPr/>
        </p:nvPicPr>
        <p:blipFill>
          <a:blip r:embed="rId8" cstate="print"/>
          <a:srcRect/>
          <a:stretch>
            <a:fillRect/>
          </a:stretch>
        </p:blipFill>
        <p:spPr bwMode="auto">
          <a:xfrm>
            <a:off x="4495800" y="457200"/>
            <a:ext cx="1825142" cy="1026871"/>
          </a:xfrm>
          <a:prstGeom prst="rect">
            <a:avLst/>
          </a:prstGeom>
          <a:noFill/>
        </p:spPr>
      </p:pic>
      <p:sp>
        <p:nvSpPr>
          <p:cNvPr id="10" name="Rectangle 9"/>
          <p:cNvSpPr/>
          <p:nvPr/>
        </p:nvSpPr>
        <p:spPr>
          <a:xfrm>
            <a:off x="2438400" y="457200"/>
            <a:ext cx="1600200" cy="923330"/>
          </a:xfrm>
          <a:prstGeom prst="rect">
            <a:avLst/>
          </a:prstGeom>
          <a:noFill/>
        </p:spPr>
        <p:txBody>
          <a:bodyPr wrap="squar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Bat</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0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16-currache.SOUDERTONSD\Local Settings\Temporary Internet Files\Content.IE5\327279JZ\MC900438141[1].wmf"/>
          <p:cNvPicPr>
            <a:picLocks noChangeAspect="1" noChangeArrowheads="1"/>
          </p:cNvPicPr>
          <p:nvPr/>
        </p:nvPicPr>
        <p:blipFill>
          <a:blip r:embed="rId4" cstate="print"/>
          <a:srcRect/>
          <a:stretch>
            <a:fillRect/>
          </a:stretch>
        </p:blipFill>
        <p:spPr bwMode="auto">
          <a:xfrm>
            <a:off x="4800600" y="2133600"/>
            <a:ext cx="1067828" cy="1022350"/>
          </a:xfrm>
          <a:prstGeom prst="rect">
            <a:avLst/>
          </a:prstGeom>
          <a:noFill/>
        </p:spPr>
      </p:pic>
      <p:sp>
        <p:nvSpPr>
          <p:cNvPr id="3" name="TextBox 2"/>
          <p:cNvSpPr txBox="1"/>
          <p:nvPr/>
        </p:nvSpPr>
        <p:spPr>
          <a:xfrm>
            <a:off x="228600" y="152400"/>
            <a:ext cx="6400800" cy="8153400"/>
          </a:xfrm>
          <a:prstGeom prst="rect">
            <a:avLst/>
          </a:prstGeom>
          <a:noFill/>
          <a:ln w="57150">
            <a:solidFill>
              <a:srgbClr val="8B31CF"/>
            </a:solidFill>
          </a:ln>
          <a:effectLst>
            <a:glow rad="228600">
              <a:schemeClr val="accent3">
                <a:satMod val="175000"/>
                <a:alpha val="40000"/>
              </a:schemeClr>
            </a:glow>
          </a:effectLst>
        </p:spPr>
        <p:txBody>
          <a:bodyPr wrap="square" rtlCol="0">
            <a:spAutoFit/>
          </a:bodyPr>
          <a:lstStyle/>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a:p>
            <a:pPr>
              <a:buClr>
                <a:srgbClr val="7030A0"/>
              </a:buClr>
              <a:buFont typeface="Webdings" pitchFamily="18" charset="2"/>
              <a:buChar char=""/>
            </a:pPr>
            <a:endParaRPr lang="en-US" dirty="0" smtClean="0">
              <a:ln w="12700">
                <a:solidFill>
                  <a:schemeClr val="tx1"/>
                </a:solidFill>
              </a:ln>
            </a:endParaRPr>
          </a:p>
          <a:p>
            <a:pPr>
              <a:buClr>
                <a:srgbClr val="7030A0"/>
              </a:buClr>
              <a:buFont typeface="Webdings" pitchFamily="18" charset="2"/>
              <a:buChar char=""/>
            </a:pPr>
            <a:endParaRPr lang="en-US" dirty="0">
              <a:ln w="12700">
                <a:solidFill>
                  <a:schemeClr val="tx1"/>
                </a:solidFill>
              </a:ln>
            </a:endParaRPr>
          </a:p>
        </p:txBody>
      </p:sp>
      <p:sp>
        <p:nvSpPr>
          <p:cNvPr id="4" name="Footer Placeholder 3"/>
          <p:cNvSpPr>
            <a:spLocks noGrp="1"/>
          </p:cNvSpPr>
          <p:nvPr>
            <p:ph type="ftr" sz="quarter" idx="11"/>
          </p:nvPr>
        </p:nvSpPr>
        <p:spPr>
          <a:xfrm>
            <a:off x="1905000" y="8305800"/>
            <a:ext cx="3505200" cy="656167"/>
          </a:xfrm>
        </p:spPr>
        <p:txBody>
          <a:bodyPr/>
          <a:lstStyle/>
          <a:p>
            <a:r>
              <a:rPr lang="en-US" dirty="0" smtClean="0">
                <a:effectLst>
                  <a:glow rad="101600">
                    <a:schemeClr val="accent3">
                      <a:satMod val="175000"/>
                      <a:alpha val="40000"/>
                    </a:schemeClr>
                  </a:glow>
                </a:effectLst>
                <a:latin typeface="Arial Black" pitchFamily="34" charset="0"/>
              </a:rPr>
              <a:t>Cheyenne Curran</a:t>
            </a:r>
            <a:r>
              <a:rPr lang="en-US" dirty="0" smtClean="0">
                <a:effectLst>
                  <a:glow rad="101600">
                    <a:schemeClr val="accent3">
                      <a:satMod val="175000"/>
                      <a:alpha val="40000"/>
                    </a:schemeClr>
                  </a:glow>
                </a:effectLst>
                <a:latin typeface="Arial Black" pitchFamily="34" charset="0"/>
              </a:rPr>
              <a:t>, B1</a:t>
            </a:r>
            <a:r>
              <a:rPr lang="en-US" dirty="0" smtClean="0">
                <a:effectLst>
                  <a:glow rad="101600">
                    <a:schemeClr val="accent3">
                      <a:satMod val="175000"/>
                      <a:alpha val="40000"/>
                    </a:schemeClr>
                  </a:glow>
                </a:effectLst>
                <a:latin typeface="Arial Black" pitchFamily="34" charset="0"/>
              </a:rPr>
              <a:t>, Ms</a:t>
            </a:r>
            <a:r>
              <a:rPr lang="en-US" dirty="0" smtClean="0">
                <a:effectLst>
                  <a:glow rad="101600">
                    <a:schemeClr val="accent3">
                      <a:satMod val="175000"/>
                      <a:alpha val="40000"/>
                    </a:schemeClr>
                  </a:glow>
                </a:effectLst>
                <a:latin typeface="Arial Black" pitchFamily="34" charset="0"/>
              </a:rPr>
              <a:t>. Bunting</a:t>
            </a:r>
            <a:endParaRPr lang="en-US" dirty="0">
              <a:effectLst>
                <a:glow rad="101600">
                  <a:schemeClr val="accent3">
                    <a:satMod val="175000"/>
                    <a:alpha val="40000"/>
                  </a:schemeClr>
                </a:glow>
              </a:effectLst>
              <a:latin typeface="Arial Black" pitchFamily="34" charset="0"/>
            </a:endParaRPr>
          </a:p>
        </p:txBody>
      </p:sp>
      <p:sp>
        <p:nvSpPr>
          <p:cNvPr id="5" name="Rectangle 4"/>
          <p:cNvSpPr/>
          <p:nvPr/>
        </p:nvSpPr>
        <p:spPr>
          <a:xfrm>
            <a:off x="1905000" y="381000"/>
            <a:ext cx="2812052" cy="923330"/>
          </a:xfrm>
          <a:prstGeom prst="rect">
            <a:avLst/>
          </a:prstGeom>
          <a:noFill/>
        </p:spPr>
        <p:txBody>
          <a:bodyPr wrap="none" lIns="91440" tIns="45720" rIns="91440" bIns="45720">
            <a:spAutoFit/>
          </a:bodyPr>
          <a:lstStyle/>
          <a:p>
            <a:pPr algn="ctr"/>
            <a:r>
              <a:rPr 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4">
                      <a:satMod val="175000"/>
                      <a:alpha val="40000"/>
                    </a:schemeClr>
                  </a:glow>
                  <a:reflection blurRad="12700" stA="28000" endPos="45000" dist="1000" dir="5400000" sy="-100000" algn="bl" rotWithShape="0"/>
                </a:effectLst>
              </a:rPr>
              <a:t>Cheetah</a:t>
            </a:r>
            <a:endParaRPr 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4">
                    <a:satMod val="175000"/>
                    <a:alpha val="40000"/>
                  </a:schemeClr>
                </a:glow>
                <a:reflection blurRad="12700" stA="28000" endPos="45000" dist="1000" dir="5400000" sy="-100000" algn="bl" rotWithShape="0"/>
              </a:effectLst>
            </a:endParaRPr>
          </a:p>
        </p:txBody>
      </p:sp>
      <p:sp>
        <p:nvSpPr>
          <p:cNvPr id="6" name="TextBox 5"/>
          <p:cNvSpPr txBox="1"/>
          <p:nvPr/>
        </p:nvSpPr>
        <p:spPr>
          <a:xfrm>
            <a:off x="685800" y="1371600"/>
            <a:ext cx="4419600" cy="923330"/>
          </a:xfrm>
          <a:prstGeom prst="rect">
            <a:avLst/>
          </a:prstGeom>
          <a:noFill/>
        </p:spPr>
        <p:txBody>
          <a:bodyPr wrap="square" rtlCol="0">
            <a:spAutoFit/>
          </a:bodyPr>
          <a:lstStyle/>
          <a:p>
            <a:endParaRPr lang="en-US" dirty="0" smtClean="0"/>
          </a:p>
          <a:p>
            <a:endParaRPr lang="en-US" dirty="0"/>
          </a:p>
          <a:p>
            <a:endParaRPr lang="en-US" dirty="0"/>
          </a:p>
        </p:txBody>
      </p:sp>
      <p:sp>
        <p:nvSpPr>
          <p:cNvPr id="7" name="TextBox 6"/>
          <p:cNvSpPr txBox="1"/>
          <p:nvPr/>
        </p:nvSpPr>
        <p:spPr>
          <a:xfrm>
            <a:off x="762000" y="1295400"/>
            <a:ext cx="5105400" cy="2800767"/>
          </a:xfrm>
          <a:prstGeom prst="rect">
            <a:avLst/>
          </a:prstGeom>
          <a:noFill/>
        </p:spPr>
        <p:txBody>
          <a:bodyPr wrap="square" rtlCol="0">
            <a:spAutoFit/>
          </a:bodyPr>
          <a:lstStyle/>
          <a:p>
            <a:pPr>
              <a:buClr>
                <a:srgbClr val="DD23DD"/>
              </a:buClr>
              <a:buFont typeface="Webdings" pitchFamily="18" charset="2"/>
              <a:buChar char=""/>
            </a:pPr>
            <a:r>
              <a:rPr lang="en-US" dirty="0" smtClean="0">
                <a:effectLst>
                  <a:glow rad="63500">
                    <a:schemeClr val="accent4">
                      <a:satMod val="175000"/>
                      <a:alpha val="40000"/>
                    </a:schemeClr>
                  </a:glow>
                </a:effectLst>
                <a:latin typeface="GrilledCheese BTN Toasted" pitchFamily="34" charset="0"/>
              </a:rPr>
              <a:t>Movement: </a:t>
            </a:r>
            <a:r>
              <a:rPr lang="en-US" sz="1700" dirty="0" smtClean="0">
                <a:effectLst>
                  <a:glow rad="63500">
                    <a:schemeClr val="accent4">
                      <a:satMod val="175000"/>
                      <a:alpha val="40000"/>
                    </a:schemeClr>
                  </a:glow>
                </a:effectLst>
                <a:latin typeface="GrilledCheese BTN Toasted" pitchFamily="34" charset="0"/>
              </a:rPr>
              <a:t>The cheetah’s general type of movement is running. The cheetah also leaps and walks.</a:t>
            </a:r>
          </a:p>
          <a:p>
            <a:pPr>
              <a:buClr>
                <a:srgbClr val="DD23DD"/>
              </a:buClr>
            </a:pPr>
            <a:endParaRPr lang="en-US" dirty="0" smtClean="0">
              <a:effectLst>
                <a:glow rad="63500">
                  <a:schemeClr val="accent4">
                    <a:satMod val="175000"/>
                    <a:alpha val="40000"/>
                  </a:schemeClr>
                </a:glow>
              </a:effectLst>
              <a:latin typeface="Belwe Bd BT" pitchFamily="18" charset="0"/>
            </a:endParaRPr>
          </a:p>
          <a:p>
            <a:pPr>
              <a:buClr>
                <a:srgbClr val="DD23DD"/>
              </a:buClr>
              <a:buFont typeface="Webdings" pitchFamily="18" charset="2"/>
              <a:buChar char=""/>
            </a:pPr>
            <a:r>
              <a:rPr lang="en-US" dirty="0" smtClean="0">
                <a:effectLst>
                  <a:glow rad="63500">
                    <a:schemeClr val="accent4">
                      <a:satMod val="175000"/>
                      <a:alpha val="40000"/>
                    </a:schemeClr>
                  </a:glow>
                </a:effectLst>
                <a:latin typeface="GrilledCheese BTN Toasted" pitchFamily="34" charset="0"/>
              </a:rPr>
              <a:t>Motion: </a:t>
            </a:r>
            <a:r>
              <a:rPr lang="en-US" sz="1700" dirty="0" smtClean="0">
                <a:effectLst>
                  <a:glow rad="63500">
                    <a:schemeClr val="accent4">
                      <a:satMod val="175000"/>
                      <a:alpha val="40000"/>
                    </a:schemeClr>
                  </a:glow>
                </a:effectLst>
                <a:latin typeface="GrilledCheese BTN Toasted" pitchFamily="34" charset="0"/>
              </a:rPr>
              <a:t>The cheetah’s legs are their </a:t>
            </a:r>
            <a:r>
              <a:rPr lang="en-US" sz="1600" dirty="0" smtClean="0">
                <a:effectLst>
                  <a:glow rad="63500">
                    <a:schemeClr val="accent4">
                      <a:satMod val="175000"/>
                      <a:alpha val="40000"/>
                    </a:schemeClr>
                  </a:glow>
                </a:effectLst>
                <a:latin typeface="GrilledCheese BTN Toasted" pitchFamily="34" charset="0"/>
              </a:rPr>
              <a:t>main</a:t>
            </a:r>
            <a:r>
              <a:rPr lang="en-US" sz="1700" dirty="0" smtClean="0">
                <a:effectLst>
                  <a:glow rad="63500">
                    <a:schemeClr val="accent4">
                      <a:satMod val="175000"/>
                      <a:alpha val="40000"/>
                    </a:schemeClr>
                  </a:glow>
                </a:effectLst>
                <a:latin typeface="GrilledCheese BTN Toasted" pitchFamily="34" charset="0"/>
              </a:rPr>
              <a:t> source of motion. </a:t>
            </a:r>
          </a:p>
          <a:p>
            <a:pPr>
              <a:buClr>
                <a:srgbClr val="DD23DD"/>
              </a:buClr>
              <a:buFont typeface="Webdings" pitchFamily="18" charset="2"/>
              <a:buChar char=""/>
            </a:pPr>
            <a:endParaRPr lang="en-US" dirty="0" smtClean="0">
              <a:effectLst>
                <a:glow rad="63500">
                  <a:schemeClr val="accent4">
                    <a:satMod val="175000"/>
                    <a:alpha val="40000"/>
                  </a:schemeClr>
                </a:glow>
              </a:effectLst>
              <a:latin typeface="Belwe Bd BT" pitchFamily="18" charset="0"/>
            </a:endParaRPr>
          </a:p>
          <a:p>
            <a:pPr>
              <a:buClr>
                <a:srgbClr val="DD23DD"/>
              </a:buClr>
              <a:buFont typeface="Webdings" pitchFamily="18" charset="2"/>
              <a:buChar char=""/>
            </a:pPr>
            <a:r>
              <a:rPr lang="en-US" dirty="0" smtClean="0">
                <a:effectLst>
                  <a:glow rad="63500">
                    <a:schemeClr val="accent4">
                      <a:satMod val="175000"/>
                      <a:alpha val="40000"/>
                    </a:schemeClr>
                  </a:glow>
                </a:effectLst>
                <a:latin typeface="GrilledCheese BTN Toasted" pitchFamily="34" charset="0"/>
              </a:rPr>
              <a:t>Limbs: </a:t>
            </a:r>
            <a:r>
              <a:rPr lang="en-US" sz="1700" dirty="0" smtClean="0">
                <a:effectLst>
                  <a:glow rad="63500">
                    <a:schemeClr val="accent4">
                      <a:satMod val="175000"/>
                      <a:alpha val="40000"/>
                    </a:schemeClr>
                  </a:glow>
                </a:effectLst>
                <a:latin typeface="GrilledCheese BTN Toasted" pitchFamily="34" charset="0"/>
              </a:rPr>
              <a:t>A cheetah has only five limbs, which are their legs and their tail.</a:t>
            </a:r>
          </a:p>
          <a:p>
            <a:pPr>
              <a:buClr>
                <a:srgbClr val="DD23DD"/>
              </a:buClr>
            </a:pPr>
            <a:endParaRPr lang="en-US" dirty="0" smtClean="0"/>
          </a:p>
        </p:txBody>
      </p:sp>
      <p:sp>
        <p:nvSpPr>
          <p:cNvPr id="8" name="TextBox 7"/>
          <p:cNvSpPr txBox="1"/>
          <p:nvPr/>
        </p:nvSpPr>
        <p:spPr>
          <a:xfrm>
            <a:off x="685800" y="3962400"/>
            <a:ext cx="5334000" cy="2031325"/>
          </a:xfrm>
          <a:prstGeom prst="rect">
            <a:avLst/>
          </a:prstGeom>
          <a:noFill/>
          <a:ln w="19050">
            <a:solidFill>
              <a:srgbClr val="92D050"/>
            </a:solidFill>
          </a:ln>
          <a:effectLst>
            <a:glow rad="139700">
              <a:schemeClr val="accent4">
                <a:satMod val="175000"/>
                <a:alpha val="40000"/>
              </a:schemeClr>
            </a:glow>
          </a:effectLst>
        </p:spPr>
        <p:txBody>
          <a:bodyPr wrap="square" rtlCol="0">
            <a:spAutoFit/>
          </a:bodyPr>
          <a:lstStyle/>
          <a:p>
            <a:r>
              <a:rPr lang="en-US" dirty="0" smtClean="0">
                <a:effectLst>
                  <a:glow rad="139700">
                    <a:schemeClr val="accent3">
                      <a:satMod val="175000"/>
                      <a:alpha val="40000"/>
                    </a:schemeClr>
                  </a:glow>
                </a:effectLst>
                <a:latin typeface="GrilledCheese BTN Toasted" pitchFamily="34" charset="0"/>
              </a:rPr>
              <a:t>The cheetah is known as the fastest animal on earth. A cheetah that is full grown can run as fast as 60 miles per hour. What helps them run that fast</a:t>
            </a:r>
            <a:r>
              <a:rPr lang="en-US" dirty="0" smtClean="0">
                <a:effectLst>
                  <a:glow rad="139700">
                    <a:schemeClr val="accent3">
                      <a:satMod val="175000"/>
                      <a:alpha val="40000"/>
                    </a:schemeClr>
                  </a:glow>
                </a:effectLst>
                <a:latin typeface="Arial Black" pitchFamily="34" charset="0"/>
              </a:rPr>
              <a:t>,</a:t>
            </a:r>
            <a:r>
              <a:rPr lang="en-US" dirty="0" smtClean="0">
                <a:effectLst>
                  <a:glow rad="139700">
                    <a:schemeClr val="accent3">
                      <a:satMod val="175000"/>
                      <a:alpha val="40000"/>
                    </a:schemeClr>
                  </a:glow>
                </a:effectLst>
                <a:latin typeface="GrilledCheese BTN Toasted" pitchFamily="34" charset="0"/>
              </a:rPr>
              <a:t> is their five limbs</a:t>
            </a:r>
            <a:r>
              <a:rPr lang="en-US" dirty="0" smtClean="0">
                <a:effectLst>
                  <a:glow rad="139700">
                    <a:schemeClr val="accent3">
                      <a:satMod val="175000"/>
                      <a:alpha val="40000"/>
                    </a:schemeClr>
                  </a:glow>
                </a:effectLst>
                <a:latin typeface="GrilledCheese BTN Toasted" pitchFamily="34" charset="0"/>
                <a:cs typeface="Arial" pitchFamily="34" charset="0"/>
              </a:rPr>
              <a:t> which are their four legs and their tail. Their tail is a limb because it helps them keep their balance. The cheetah hunts with speed not stealth.</a:t>
            </a:r>
            <a:endParaRPr lang="en-US" dirty="0">
              <a:effectLst>
                <a:glow rad="139700">
                  <a:schemeClr val="accent3">
                    <a:satMod val="175000"/>
                    <a:alpha val="40000"/>
                  </a:schemeClr>
                </a:glow>
              </a:effectLst>
              <a:latin typeface="GrilledCheese BTN Toasted" pitchFamily="34" charset="0"/>
            </a:endParaRPr>
          </a:p>
        </p:txBody>
      </p:sp>
      <p:pic>
        <p:nvPicPr>
          <p:cNvPr id="9" name="Picture 8" descr="cheetah running.jpg"/>
          <p:cNvPicPr>
            <a:picLocks noChangeAspect="1"/>
          </p:cNvPicPr>
          <p:nvPr/>
        </p:nvPicPr>
        <p:blipFill>
          <a:blip r:embed="rId5" cstate="print"/>
          <a:srcRect l="4293" t="50523" r="9839" b="6154"/>
          <a:stretch>
            <a:fillRect/>
          </a:stretch>
        </p:blipFill>
        <p:spPr>
          <a:xfrm rot="10800000">
            <a:off x="1828800" y="6096000"/>
            <a:ext cx="3200400" cy="1905000"/>
          </a:xfrm>
          <a:prstGeom prst="rect">
            <a:avLst/>
          </a:prstGeom>
        </p:spPr>
      </p:pic>
      <p:pic>
        <p:nvPicPr>
          <p:cNvPr id="10" name="cheetah Recorded Sound">
            <a:hlinkClick r:id="" action="ppaction://media"/>
          </p:cNvPr>
          <p:cNvPicPr>
            <a:picLocks noRot="1" noChangeAspect="1"/>
          </p:cNvPicPr>
          <p:nvPr>
            <a:wavAudioFile r:embed="rId1" name="cheetah Recorded Sound"/>
          </p:nvPr>
        </p:nvPicPr>
        <p:blipFill>
          <a:blip r:embed="rId6" cstate="print"/>
          <a:stretch>
            <a:fillRect/>
          </a:stretch>
        </p:blipFill>
        <p:spPr>
          <a:xfrm>
            <a:off x="6248400" y="8305800"/>
            <a:ext cx="685800" cy="685800"/>
          </a:xfrm>
          <a:prstGeom prst="rect">
            <a:avLst/>
          </a:prstGeom>
        </p:spPr>
      </p:pic>
      <p:pic>
        <p:nvPicPr>
          <p:cNvPr id="11" name="MS900074885[1].wav">
            <a:hlinkClick r:id="" action="ppaction://media"/>
          </p:cNvPr>
          <p:cNvPicPr>
            <a:picLocks noRot="1" noChangeAspect="1"/>
          </p:cNvPicPr>
          <p:nvPr>
            <a:wavAudioFile r:embed="rId2" name="MS900074885[1].wav"/>
          </p:nvPr>
        </p:nvPicPr>
        <p:blipFill>
          <a:blip r:embed="rId6" cstate="print"/>
          <a:stretch>
            <a:fillRect/>
          </a:stretch>
        </p:blipFill>
        <p:spPr>
          <a:xfrm>
            <a:off x="5791200" y="85344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3000" fill="hold"/>
                                        <p:tgtEl>
                                          <p:spTgt spid="10"/>
                                        </p:tgtEl>
                                      </p:cBhvr>
                                    </p:cmd>
                                  </p:childTnLst>
                                </p:cTn>
                              </p:par>
                            </p:childTnLst>
                          </p:cTn>
                        </p:par>
                      </p:childTnLst>
                    </p:cTn>
                  </p:par>
                </p:childTnLst>
              </p:cTn>
              <p:nextCondLst>
                <p:cond evt="onClick" delay="0">
                  <p:tgtEl>
                    <p:spTgt spid="10"/>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2541" fill="hold"/>
                                        <p:tgtEl>
                                          <p:spTgt spid="11"/>
                                        </p:tgtEl>
                                      </p:cBhvr>
                                    </p:cmd>
                                  </p:childTnLst>
                                </p:cTn>
                              </p:par>
                            </p:childTnLst>
                          </p:cTn>
                        </p:par>
                      </p:childTnLst>
                    </p:cTn>
                  </p:par>
                </p:childTnLst>
              </p:cTn>
              <p:nextCondLst>
                <p:cond evt="onClick" delay="0">
                  <p:tgtEl>
                    <p:spTgt spid="11"/>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6858000" cy="8402300"/>
          </a:xfrm>
          <a:prstGeom prst="rect">
            <a:avLst/>
          </a:prstGeom>
          <a:noFill/>
          <a:ln w="101600" cmpd="tri">
            <a:solidFill>
              <a:srgbClr val="996633"/>
            </a:solidFill>
          </a:ln>
          <a:effectLst>
            <a:glow rad="228600">
              <a:schemeClr val="accent5">
                <a:satMod val="175000"/>
                <a:alpha val="40000"/>
              </a:schemeClr>
            </a:glow>
            <a:outerShdw blurRad="50800" dir="5400000" algn="ctr" rotWithShape="0">
              <a:srgbClr val="000000"/>
            </a:outerShdw>
          </a:effectLst>
          <a:scene3d>
            <a:camera prst="orthographicFront"/>
            <a:lightRig rig="threePt" dir="t"/>
          </a:scene3d>
          <a:sp3d>
            <a:bevelT prst="convex"/>
          </a:sp3d>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3" name="Footer Placeholder 3"/>
          <p:cNvSpPr>
            <a:spLocks noGrp="1"/>
          </p:cNvSpPr>
          <p:nvPr>
            <p:ph type="ftr" sz="quarter" idx="11"/>
          </p:nvPr>
        </p:nvSpPr>
        <p:spPr>
          <a:xfrm>
            <a:off x="2057400" y="8475134"/>
            <a:ext cx="2667000" cy="486833"/>
          </a:xfrm>
        </p:spPr>
        <p:txBody>
          <a:bodyPr/>
          <a:lstStyle/>
          <a:p>
            <a:r>
              <a:rPr lang="en-US" dirty="0" smtClean="0"/>
              <a:t>Thomas Michaels, Block 1, Ms</a:t>
            </a:r>
            <a:r>
              <a:rPr lang="en-US" dirty="0" smtClean="0"/>
              <a:t>. Bunting</a:t>
            </a:r>
            <a:endParaRPr lang="en-US" dirty="0"/>
          </a:p>
        </p:txBody>
      </p:sp>
      <p:sp>
        <p:nvSpPr>
          <p:cNvPr id="4" name="Rectangle 3"/>
          <p:cNvSpPr/>
          <p:nvPr/>
        </p:nvSpPr>
        <p:spPr>
          <a:xfrm>
            <a:off x="990600" y="228600"/>
            <a:ext cx="4229053"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Chimpanzee</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5" name="TextBox 4"/>
          <p:cNvSpPr txBox="1"/>
          <p:nvPr/>
        </p:nvSpPr>
        <p:spPr>
          <a:xfrm>
            <a:off x="0" y="1066800"/>
            <a:ext cx="6477000" cy="1200329"/>
          </a:xfrm>
          <a:prstGeom prst="rect">
            <a:avLst/>
          </a:prstGeom>
          <a:noFill/>
        </p:spPr>
        <p:txBody>
          <a:bodyPr wrap="square" rtlCol="0">
            <a:spAutoFit/>
          </a:bodyPr>
          <a:lstStyle/>
          <a:p>
            <a:pPr>
              <a:buClr>
                <a:srgbClr val="00B050"/>
              </a:buClr>
              <a:buSzPct val="120000"/>
              <a:buFont typeface="Webdings" pitchFamily="18" charset="2"/>
              <a:buChar char=""/>
            </a:pPr>
            <a:r>
              <a:rPr lang="en-US" dirty="0" smtClean="0">
                <a:solidFill>
                  <a:srgbClr val="996633"/>
                </a:solidFill>
                <a:latin typeface="Jokerman" pitchFamily="82" charset="0"/>
              </a:rPr>
              <a:t>  </a:t>
            </a:r>
            <a:r>
              <a:rPr lang="en-US" dirty="0" smtClean="0">
                <a:solidFill>
                  <a:srgbClr val="996633"/>
                </a:solidFill>
                <a:latin typeface="Blade Runner Movie Font" pitchFamily="34" charset="0"/>
              </a:rPr>
              <a:t>Chimpanzees move by climbing.</a:t>
            </a:r>
          </a:p>
          <a:p>
            <a:pPr>
              <a:buClr>
                <a:srgbClr val="00B050"/>
              </a:buClr>
              <a:buSzPct val="120000"/>
              <a:buFont typeface="Webdings" pitchFamily="18" charset="2"/>
              <a:buChar char=""/>
            </a:pPr>
            <a:r>
              <a:rPr lang="en-US" dirty="0" smtClean="0">
                <a:solidFill>
                  <a:srgbClr val="996633"/>
                </a:solidFill>
                <a:latin typeface="Blade Runner Movie Font" pitchFamily="34" charset="0"/>
              </a:rPr>
              <a:t>  Chimpanzees motion is made by their  Arms , legs and tails.</a:t>
            </a:r>
          </a:p>
          <a:p>
            <a:pPr>
              <a:buClr>
                <a:srgbClr val="00B050"/>
              </a:buClr>
              <a:buSzPct val="120000"/>
              <a:buFont typeface="Webdings" pitchFamily="18" charset="2"/>
              <a:buChar char=""/>
            </a:pPr>
            <a:r>
              <a:rPr lang="en-US" dirty="0" smtClean="0">
                <a:solidFill>
                  <a:srgbClr val="996633"/>
                </a:solidFill>
                <a:latin typeface="Blade Runner Movie Font" pitchFamily="34" charset="0"/>
              </a:rPr>
              <a:t> Chimpanzees have 5 limbs.</a:t>
            </a:r>
            <a:endParaRPr lang="en-US" dirty="0">
              <a:solidFill>
                <a:srgbClr val="996633"/>
              </a:solidFill>
              <a:latin typeface="Blade Runner Movie Font" pitchFamily="34" charset="0"/>
            </a:endParaRPr>
          </a:p>
        </p:txBody>
      </p:sp>
      <p:sp>
        <p:nvSpPr>
          <p:cNvPr id="6" name="TextBox 5"/>
          <p:cNvSpPr txBox="1"/>
          <p:nvPr/>
        </p:nvSpPr>
        <p:spPr>
          <a:xfrm>
            <a:off x="457200" y="3124200"/>
            <a:ext cx="6248400" cy="1477328"/>
          </a:xfrm>
          <a:prstGeom prst="rect">
            <a:avLst/>
          </a:prstGeom>
          <a:noFill/>
          <a:ln w="76200" cmpd="sng">
            <a:solidFill>
              <a:srgbClr val="996633"/>
            </a:solidFill>
            <a:prstDash val="lgDash"/>
          </a:ln>
          <a:effectLst>
            <a:glow rad="139700">
              <a:schemeClr val="accent5">
                <a:satMod val="175000"/>
                <a:alpha val="40000"/>
              </a:schemeClr>
            </a:glow>
          </a:effectLst>
        </p:spPr>
        <p:txBody>
          <a:bodyPr wrap="square" rtlCol="0">
            <a:spAutoFit/>
          </a:bodyPr>
          <a:lstStyle/>
          <a:p>
            <a:r>
              <a:rPr lang="en-US" dirty="0" smtClean="0"/>
              <a:t>Chimpanzees move by swinging in the trees . When they swing they use their strong tails and long arms . They also crawl by walking on the knuckles of their hands. They also use their tails to help them balance when they stand on three legs , when they jump it helps them land and when they run it helps them steer .</a:t>
            </a:r>
            <a:endParaRPr lang="en-US" dirty="0"/>
          </a:p>
        </p:txBody>
      </p:sp>
      <p:pic>
        <p:nvPicPr>
          <p:cNvPr id="7" name="Picture 6" descr="img003.jpg"/>
          <p:cNvPicPr>
            <a:picLocks noChangeAspect="1"/>
          </p:cNvPicPr>
          <p:nvPr/>
        </p:nvPicPr>
        <p:blipFill>
          <a:blip r:embed="rId3" cstate="print"/>
          <a:stretch>
            <a:fillRect/>
          </a:stretch>
        </p:blipFill>
        <p:spPr>
          <a:xfrm rot="10800000" flipV="1">
            <a:off x="0" y="4648200"/>
            <a:ext cx="2514600" cy="3642570"/>
          </a:xfrm>
          <a:prstGeom prst="rect">
            <a:avLst/>
          </a:prstGeom>
        </p:spPr>
      </p:pic>
      <p:pic>
        <p:nvPicPr>
          <p:cNvPr id="8" name="Picture 7" descr="Chimp3_72.jpg"/>
          <p:cNvPicPr>
            <a:picLocks noChangeAspect="1"/>
          </p:cNvPicPr>
          <p:nvPr/>
        </p:nvPicPr>
        <p:blipFill>
          <a:blip r:embed="rId4" cstate="print"/>
          <a:stretch>
            <a:fillRect/>
          </a:stretch>
        </p:blipFill>
        <p:spPr>
          <a:xfrm>
            <a:off x="3962400" y="4648200"/>
            <a:ext cx="2895600" cy="3521049"/>
          </a:xfrm>
          <a:prstGeom prst="rect">
            <a:avLst/>
          </a:prstGeom>
        </p:spPr>
      </p:pic>
      <p:pic>
        <p:nvPicPr>
          <p:cNvPr id="9" name="Recorded Sound">
            <a:hlinkClick r:id="" action="ppaction://media"/>
          </p:cNvPr>
          <p:cNvPicPr>
            <a:picLocks noRot="1" noChangeAspect="1"/>
          </p:cNvPicPr>
          <p:nvPr>
            <a:wavAudioFile r:embed="rId1" name="Recorded Sound"/>
          </p:nvPr>
        </p:nvPicPr>
        <p:blipFill>
          <a:blip r:embed="rId5" cstate="print"/>
          <a:stretch>
            <a:fillRect/>
          </a:stretch>
        </p:blipFill>
        <p:spPr>
          <a:xfrm>
            <a:off x="6400800" y="8610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00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6477000" cy="8125301"/>
          </a:xfrm>
          <a:prstGeom prst="rect">
            <a:avLst/>
          </a:prstGeom>
          <a:noFill/>
          <a:ln w="76200" cap="sq" cmpd="tri">
            <a:solidFill>
              <a:srgbClr val="FF0000"/>
            </a:solidFill>
            <a:prstDash val="sysDot"/>
            <a:miter lim="800000"/>
          </a:ln>
          <a:effectLst>
            <a:glow rad="228600">
              <a:schemeClr val="accent1">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3" name="Footer Placeholder 3"/>
          <p:cNvSpPr>
            <a:spLocks noGrp="1"/>
          </p:cNvSpPr>
          <p:nvPr>
            <p:ph type="ftr" sz="quarter" idx="11"/>
          </p:nvPr>
        </p:nvSpPr>
        <p:spPr>
          <a:xfrm>
            <a:off x="1981200" y="8657167"/>
            <a:ext cx="2533650" cy="486833"/>
          </a:xfrm>
        </p:spPr>
        <p:txBody>
          <a:bodyPr/>
          <a:lstStyle/>
          <a:p>
            <a:r>
              <a:rPr lang="en-US" dirty="0" smtClean="0"/>
              <a:t>Taylor </a:t>
            </a:r>
            <a:r>
              <a:rPr lang="en-US" dirty="0" err="1" smtClean="0"/>
              <a:t>Wiszneski</a:t>
            </a:r>
            <a:r>
              <a:rPr lang="en-US" dirty="0" smtClean="0"/>
              <a:t>, B1, Miss Bunting</a:t>
            </a:r>
            <a:endParaRPr lang="en-US" dirty="0"/>
          </a:p>
        </p:txBody>
      </p:sp>
      <p:sp>
        <p:nvSpPr>
          <p:cNvPr id="4" name="Rectangle 3"/>
          <p:cNvSpPr/>
          <p:nvPr/>
        </p:nvSpPr>
        <p:spPr>
          <a:xfrm>
            <a:off x="2362200" y="914400"/>
            <a:ext cx="1769075" cy="918865"/>
          </a:xfrm>
          <a:prstGeom prst="rect">
            <a:avLst/>
          </a:prstGeom>
          <a:noFill/>
        </p:spPr>
        <p:txBody>
          <a:bodyPr wrap="square" lIns="91440" tIns="45720" rIns="91440" bIns="45720">
            <a:spAutoFit/>
          </a:bodyPr>
          <a:lstStyle/>
          <a:p>
            <a:pPr algn="ctr"/>
            <a:r>
              <a:rPr lang="en-US"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Crab</a:t>
            </a:r>
            <a:endParaRPr lang="en-US"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5" name="TextBox 4"/>
          <p:cNvSpPr txBox="1"/>
          <p:nvPr/>
        </p:nvSpPr>
        <p:spPr>
          <a:xfrm>
            <a:off x="457200" y="1752600"/>
            <a:ext cx="5638800" cy="923330"/>
          </a:xfrm>
          <a:prstGeom prst="rect">
            <a:avLst/>
          </a:prstGeom>
          <a:noFill/>
        </p:spPr>
        <p:txBody>
          <a:bodyPr wrap="square" rtlCol="0">
            <a:spAutoFit/>
          </a:bodyPr>
          <a:lstStyle/>
          <a:p>
            <a:pPr>
              <a:buClr>
                <a:schemeClr val="accent6">
                  <a:lumMod val="75000"/>
                </a:schemeClr>
              </a:buClr>
              <a:buSzPct val="120000"/>
              <a:buFont typeface="Webdings" pitchFamily="18" charset="2"/>
              <a:buChar char=""/>
            </a:pPr>
            <a:r>
              <a:rPr lang="en-US" dirty="0" smtClean="0"/>
              <a:t>  </a:t>
            </a:r>
            <a:r>
              <a:rPr lang="en-US" dirty="0" smtClean="0">
                <a:latin typeface="Jokerman" pitchFamily="82" charset="0"/>
              </a:rPr>
              <a:t>Movement-They crawl.</a:t>
            </a:r>
          </a:p>
          <a:p>
            <a:pPr>
              <a:buClr>
                <a:schemeClr val="accent6">
                  <a:lumMod val="75000"/>
                </a:schemeClr>
              </a:buClr>
              <a:buSzPct val="120000"/>
              <a:buFont typeface="Webdings" pitchFamily="18" charset="2"/>
              <a:buChar char=""/>
            </a:pPr>
            <a:r>
              <a:rPr lang="en-US" dirty="0" smtClean="0">
                <a:latin typeface="Jokerman" pitchFamily="82" charset="0"/>
              </a:rPr>
              <a:t>  Motion-They crawl with their legs.</a:t>
            </a:r>
          </a:p>
          <a:p>
            <a:pPr>
              <a:buClr>
                <a:schemeClr val="accent6">
                  <a:lumMod val="75000"/>
                </a:schemeClr>
              </a:buClr>
              <a:buSzPct val="120000"/>
              <a:buFont typeface="Webdings" pitchFamily="18" charset="2"/>
              <a:buChar char=""/>
            </a:pPr>
            <a:r>
              <a:rPr lang="en-US" dirty="0">
                <a:latin typeface="Jokerman" pitchFamily="82" charset="0"/>
              </a:rPr>
              <a:t> </a:t>
            </a:r>
            <a:r>
              <a:rPr lang="en-US" dirty="0" smtClean="0">
                <a:latin typeface="Jokerman" pitchFamily="82" charset="0"/>
              </a:rPr>
              <a:t>  </a:t>
            </a:r>
            <a:r>
              <a:rPr lang="en-US" dirty="0" smtClean="0">
                <a:solidFill>
                  <a:schemeClr val="tx1">
                    <a:lumMod val="85000"/>
                    <a:lumOff val="15000"/>
                  </a:schemeClr>
                </a:solidFill>
                <a:latin typeface="Jokerman" pitchFamily="82" charset="0"/>
              </a:rPr>
              <a:t>Limbs-They have 10 limbs.</a:t>
            </a:r>
          </a:p>
        </p:txBody>
      </p:sp>
      <p:sp>
        <p:nvSpPr>
          <p:cNvPr id="6" name="TextBox 5"/>
          <p:cNvSpPr txBox="1"/>
          <p:nvPr/>
        </p:nvSpPr>
        <p:spPr>
          <a:xfrm>
            <a:off x="457200" y="2819400"/>
            <a:ext cx="5715000" cy="2585323"/>
          </a:xfrm>
          <a:prstGeom prst="rect">
            <a:avLst/>
          </a:prstGeom>
          <a:noFill/>
          <a:ln w="57150" cap="rnd" cmpd="tri">
            <a:solidFill>
              <a:srgbClr val="00B0F0"/>
            </a:solidFill>
            <a:prstDash val="sysDot"/>
          </a:ln>
          <a:effectLst>
            <a:glow rad="228600">
              <a:schemeClr val="accent2">
                <a:satMod val="175000"/>
                <a:alpha val="40000"/>
              </a:schemeClr>
            </a:glow>
          </a:effectLst>
        </p:spPr>
        <p:txBody>
          <a:bodyPr wrap="square" rtlCol="0">
            <a:spAutoFit/>
          </a:bodyPr>
          <a:lstStyle/>
          <a:p>
            <a:r>
              <a:rPr lang="en-US" dirty="0" smtClean="0">
                <a:latin typeface="Jokerman" pitchFamily="82" charset="0"/>
              </a:rPr>
              <a:t>Crabs move by sliding their legs one by one and they have hair like </a:t>
            </a:r>
            <a:r>
              <a:rPr lang="en-US" dirty="0" err="1" smtClean="0">
                <a:latin typeface="Jokerman" pitchFamily="82" charset="0"/>
              </a:rPr>
              <a:t>struckshers</a:t>
            </a:r>
            <a:r>
              <a:rPr lang="en-US" dirty="0" smtClean="0">
                <a:latin typeface="Jokerman" pitchFamily="82" charset="0"/>
              </a:rPr>
              <a:t>. on their legs to get grip on the ground . Their claws help them grasp their prey just like minnows . They can hide themselves. They come out to feed only at night scavenging anything they can find. On land they mostly eat plants. Some crabs prefer to live only under water. The crabs main defense is its hard shell. </a:t>
            </a:r>
            <a:endParaRPr lang="en-US" dirty="0">
              <a:latin typeface="Jokerman" pitchFamily="82" charset="0"/>
            </a:endParaRPr>
          </a:p>
        </p:txBody>
      </p:sp>
      <p:pic>
        <p:nvPicPr>
          <p:cNvPr id="7" name="Picture 2" descr="C:\Documents and Settings\16-wiszntay.SOUDERTONSD\Local Settings\Temporary Internet Files\Content.IE5\327279JZ\MC900030507[1].wmf"/>
          <p:cNvPicPr>
            <a:picLocks noChangeAspect="1" noChangeArrowheads="1"/>
          </p:cNvPicPr>
          <p:nvPr/>
        </p:nvPicPr>
        <p:blipFill>
          <a:blip r:embed="rId3" cstate="print"/>
          <a:srcRect/>
          <a:stretch>
            <a:fillRect/>
          </a:stretch>
        </p:blipFill>
        <p:spPr bwMode="auto">
          <a:xfrm>
            <a:off x="304800" y="6096000"/>
            <a:ext cx="1828800" cy="1066800"/>
          </a:xfrm>
          <a:prstGeom prst="rect">
            <a:avLst/>
          </a:prstGeom>
          <a:noFill/>
        </p:spPr>
      </p:pic>
      <p:pic>
        <p:nvPicPr>
          <p:cNvPr id="8" name="Recorded Sound">
            <a:hlinkClick r:id="" action="ppaction://media"/>
          </p:cNvPr>
          <p:cNvPicPr>
            <a:picLocks noRot="1" noChangeAspect="1"/>
          </p:cNvPicPr>
          <p:nvPr>
            <a:wavAudioFile r:embed="rId1" name="Recorded Sound"/>
          </p:nvPr>
        </p:nvPicPr>
        <p:blipFill>
          <a:blip r:embed="rId4" cstate="print"/>
          <a:stretch>
            <a:fillRect/>
          </a:stretch>
        </p:blipFill>
        <p:spPr>
          <a:xfrm>
            <a:off x="6248400" y="8077200"/>
            <a:ext cx="304800" cy="304800"/>
          </a:xfrm>
          <a:prstGeom prst="rect">
            <a:avLst/>
          </a:prstGeom>
        </p:spPr>
      </p:pic>
      <p:pic>
        <p:nvPicPr>
          <p:cNvPr id="9" name="Picture 4" descr="http://1.bp.blogspot.com/_I9eNFsA1Ybg/SYRMtmJ8CnI/AAAAAAAAFeY/p8sgM9x4eWw/s400/PC130066.JPG"/>
          <p:cNvPicPr>
            <a:picLocks noChangeAspect="1" noChangeArrowheads="1"/>
          </p:cNvPicPr>
          <p:nvPr/>
        </p:nvPicPr>
        <p:blipFill>
          <a:blip r:embed="rId5" cstate="print"/>
          <a:srcRect/>
          <a:stretch>
            <a:fillRect/>
          </a:stretch>
        </p:blipFill>
        <p:spPr bwMode="auto">
          <a:xfrm>
            <a:off x="2209800" y="5562600"/>
            <a:ext cx="2286000" cy="2057400"/>
          </a:xfrm>
          <a:prstGeom prst="rect">
            <a:avLst/>
          </a:prstGeom>
          <a:noFill/>
        </p:spPr>
      </p:pic>
      <p:pic>
        <p:nvPicPr>
          <p:cNvPr id="10" name="Picture 2" descr="See full size image">
            <a:hlinkClick r:id="rId6"/>
          </p:cNvPr>
          <p:cNvPicPr>
            <a:picLocks noChangeAspect="1" noChangeArrowheads="1"/>
          </p:cNvPicPr>
          <p:nvPr/>
        </p:nvPicPr>
        <p:blipFill>
          <a:blip r:embed="rId7" cstate="print"/>
          <a:srcRect/>
          <a:stretch>
            <a:fillRect/>
          </a:stretch>
        </p:blipFill>
        <p:spPr bwMode="auto">
          <a:xfrm>
            <a:off x="457200" y="558149"/>
            <a:ext cx="1921574" cy="1194451"/>
          </a:xfrm>
          <a:prstGeom prst="rect">
            <a:avLst/>
          </a:prstGeom>
          <a:noFill/>
        </p:spPr>
      </p:pic>
      <p:pic>
        <p:nvPicPr>
          <p:cNvPr id="11" name="Picture 4" descr="http://t1.gstatic.com/images?q=tbn:O3wtbjKnO6IeFM:http://www.dnr.state.md.us/fisheries/art2001/peeler1.JPG">
            <a:hlinkClick r:id="rId8"/>
          </p:cNvPr>
          <p:cNvPicPr>
            <a:picLocks noChangeAspect="1" noChangeArrowheads="1"/>
          </p:cNvPicPr>
          <p:nvPr/>
        </p:nvPicPr>
        <p:blipFill>
          <a:blip r:embed="rId9" cstate="print"/>
          <a:srcRect/>
          <a:stretch>
            <a:fillRect/>
          </a:stretch>
        </p:blipFill>
        <p:spPr bwMode="auto">
          <a:xfrm>
            <a:off x="4267200" y="457200"/>
            <a:ext cx="1802907" cy="1547495"/>
          </a:xfrm>
          <a:prstGeom prst="rect">
            <a:avLst/>
          </a:prstGeom>
          <a:noFill/>
        </p:spPr>
      </p:pic>
      <p:pic>
        <p:nvPicPr>
          <p:cNvPr id="12" name="Picture 6" descr="See full size image">
            <a:hlinkClick r:id="rId10"/>
          </p:cNvPr>
          <p:cNvPicPr>
            <a:picLocks noChangeAspect="1" noChangeArrowheads="1"/>
          </p:cNvPicPr>
          <p:nvPr/>
        </p:nvPicPr>
        <p:blipFill>
          <a:blip r:embed="rId11" cstate="print"/>
          <a:srcRect/>
          <a:stretch>
            <a:fillRect/>
          </a:stretch>
        </p:blipFill>
        <p:spPr bwMode="auto">
          <a:xfrm>
            <a:off x="4724400" y="5867400"/>
            <a:ext cx="1447800" cy="1828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003"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P:\sci\img001.jpg"/>
          <p:cNvPicPr>
            <a:picLocks noChangeAspect="1" noChangeArrowheads="1"/>
          </p:cNvPicPr>
          <p:nvPr/>
        </p:nvPicPr>
        <p:blipFill>
          <a:blip r:embed="rId3" cstate="print"/>
          <a:srcRect/>
          <a:stretch>
            <a:fillRect/>
          </a:stretch>
        </p:blipFill>
        <p:spPr bwMode="auto">
          <a:xfrm rot="13910518">
            <a:off x="513168" y="3258791"/>
            <a:ext cx="2156336" cy="2934747"/>
          </a:xfrm>
          <a:prstGeom prst="rect">
            <a:avLst/>
          </a:prstGeom>
          <a:noFill/>
        </p:spPr>
      </p:pic>
      <p:sp>
        <p:nvSpPr>
          <p:cNvPr id="3" name="TextBox 2"/>
          <p:cNvSpPr txBox="1"/>
          <p:nvPr/>
        </p:nvSpPr>
        <p:spPr>
          <a:xfrm>
            <a:off x="228600" y="304800"/>
            <a:ext cx="6400800" cy="8077200"/>
          </a:xfrm>
          <a:prstGeom prst="rect">
            <a:avLst/>
          </a:prstGeom>
          <a:noFill/>
          <a:ln w="190500" cap="rnd" cmpd="tri">
            <a:solidFill>
              <a:srgbClr val="2B5FF1"/>
            </a:solidFill>
            <a:prstDash val="solid"/>
            <a:bevel/>
          </a:ln>
          <a:effectLst>
            <a:glow rad="228600">
              <a:schemeClr val="accent1">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sp>
        <p:nvSpPr>
          <p:cNvPr id="4" name="Footer Placeholder 3"/>
          <p:cNvSpPr>
            <a:spLocks noGrp="1"/>
          </p:cNvSpPr>
          <p:nvPr>
            <p:ph type="ftr" sz="quarter" idx="11"/>
          </p:nvPr>
        </p:nvSpPr>
        <p:spPr>
          <a:xfrm>
            <a:off x="1981200" y="8475134"/>
            <a:ext cx="2895600" cy="486833"/>
          </a:xfrm>
        </p:spPr>
        <p:txBody>
          <a:bodyPr/>
          <a:lstStyle/>
          <a:p>
            <a:r>
              <a:rPr lang="en-US" dirty="0" smtClean="0"/>
              <a:t>Hannah Taylor, Block 1, Miss Bunting</a:t>
            </a:r>
            <a:endParaRPr lang="en-US" dirty="0"/>
          </a:p>
        </p:txBody>
      </p:sp>
      <p:sp>
        <p:nvSpPr>
          <p:cNvPr id="5" name="Rectangle 4"/>
          <p:cNvSpPr/>
          <p:nvPr/>
        </p:nvSpPr>
        <p:spPr>
          <a:xfrm>
            <a:off x="1371600" y="609600"/>
            <a:ext cx="4114800" cy="923330"/>
          </a:xfrm>
          <a:prstGeom prst="rect">
            <a:avLst/>
          </a:prstGeom>
          <a:noFill/>
          <a:ln>
            <a:noFill/>
          </a:ln>
        </p:spPr>
        <p:txBody>
          <a:bodyPr wrap="none" lIns="91440" tIns="45720" rIns="91440" bIns="45720">
            <a:prstTxWarp prst="textStop">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5400" b="1" i="1" u="sng"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5">
                      <a:satMod val="175000"/>
                      <a:alpha val="40000"/>
                    </a:schemeClr>
                  </a:glow>
                  <a:outerShdw blurRad="88000" dist="50800" dir="5040000" algn="tl">
                    <a:schemeClr val="accent4">
                      <a:tint val="80000"/>
                      <a:satMod val="250000"/>
                      <a:alpha val="45000"/>
                    </a:schemeClr>
                  </a:outerShdw>
                </a:effectLst>
              </a:rPr>
              <a:t>Flying Squirrel</a:t>
            </a:r>
            <a:endParaRPr lang="en-US" sz="5400" b="1" i="1" u="sng"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63500">
                  <a:schemeClr val="accent5">
                    <a:satMod val="175000"/>
                    <a:alpha val="40000"/>
                  </a:schemeClr>
                </a:glow>
                <a:outerShdw blurRad="88000" dist="50800" dir="5040000" algn="tl">
                  <a:schemeClr val="accent4">
                    <a:tint val="80000"/>
                    <a:satMod val="250000"/>
                    <a:alpha val="45000"/>
                  </a:schemeClr>
                </a:outerShdw>
              </a:effectLst>
            </a:endParaRPr>
          </a:p>
        </p:txBody>
      </p:sp>
      <p:sp>
        <p:nvSpPr>
          <p:cNvPr id="6" name="TextBox 5"/>
          <p:cNvSpPr txBox="1"/>
          <p:nvPr/>
        </p:nvSpPr>
        <p:spPr>
          <a:xfrm>
            <a:off x="609600" y="1600200"/>
            <a:ext cx="5410200" cy="1754326"/>
          </a:xfrm>
          <a:prstGeom prst="rect">
            <a:avLst/>
          </a:prstGeom>
          <a:noFill/>
          <a:effectLst>
            <a:glow rad="63500">
              <a:schemeClr val="accent1">
                <a:satMod val="175000"/>
                <a:alpha val="40000"/>
              </a:schemeClr>
            </a:glow>
          </a:effectLst>
        </p:spPr>
        <p:txBody>
          <a:bodyPr wrap="square" rtlCol="0">
            <a:spAutoFit/>
          </a:bodyPr>
          <a:lstStyle/>
          <a:p>
            <a:pPr>
              <a:buClr>
                <a:srgbClr val="FF66CC"/>
              </a:buClr>
              <a:buFont typeface="Wingdings" pitchFamily="2" charset="2"/>
              <a:buChar char=""/>
            </a:pPr>
            <a:r>
              <a:rPr lang="en-US" dirty="0" smtClean="0">
                <a:effectLst>
                  <a:glow rad="101600">
                    <a:schemeClr val="accent5">
                      <a:satMod val="175000"/>
                      <a:alpha val="40000"/>
                    </a:schemeClr>
                  </a:glow>
                </a:effectLst>
              </a:rPr>
              <a:t>  </a:t>
            </a:r>
            <a:r>
              <a:rPr lang="en-US" u="sng" dirty="0" smtClean="0">
                <a:effectLst>
                  <a:glow rad="101600">
                    <a:schemeClr val="accent5">
                      <a:satMod val="175000"/>
                      <a:alpha val="40000"/>
                    </a:schemeClr>
                  </a:glow>
                </a:effectLst>
                <a:latin typeface="Swiss921 BT" pitchFamily="34" charset="0"/>
              </a:rPr>
              <a:t>Movement:  </a:t>
            </a:r>
            <a:r>
              <a:rPr lang="en-US" dirty="0" smtClean="0">
                <a:effectLst>
                  <a:glow rad="101600">
                    <a:schemeClr val="accent5">
                      <a:satMod val="175000"/>
                      <a:alpha val="40000"/>
                    </a:schemeClr>
                  </a:glow>
                </a:effectLst>
                <a:latin typeface="Swiss921 BT" pitchFamily="34" charset="0"/>
              </a:rPr>
              <a:t>Flying Squirrels can walk upside down. They can also hang upside down on a branch and glide.</a:t>
            </a:r>
          </a:p>
          <a:p>
            <a:pPr>
              <a:buClr>
                <a:srgbClr val="FF66CC"/>
              </a:buClr>
              <a:buFont typeface="Wingdings" pitchFamily="2" charset="2"/>
              <a:buChar char=""/>
            </a:pPr>
            <a:r>
              <a:rPr lang="en-US" dirty="0" smtClean="0">
                <a:effectLst>
                  <a:glow rad="101600">
                    <a:schemeClr val="accent5">
                      <a:satMod val="175000"/>
                      <a:alpha val="40000"/>
                    </a:schemeClr>
                  </a:glow>
                </a:effectLst>
                <a:latin typeface="Swiss921 BT" pitchFamily="34" charset="0"/>
              </a:rPr>
              <a:t>  </a:t>
            </a:r>
            <a:r>
              <a:rPr lang="en-US" u="sng" dirty="0" smtClean="0">
                <a:effectLst>
                  <a:glow rad="101600">
                    <a:schemeClr val="accent5">
                      <a:satMod val="175000"/>
                      <a:alpha val="40000"/>
                    </a:schemeClr>
                  </a:glow>
                </a:effectLst>
                <a:latin typeface="Swiss921 BT" pitchFamily="34" charset="0"/>
              </a:rPr>
              <a:t>Motion:  </a:t>
            </a:r>
            <a:r>
              <a:rPr lang="en-US" dirty="0" smtClean="0">
                <a:effectLst>
                  <a:glow rad="101600">
                    <a:schemeClr val="accent5">
                      <a:satMod val="175000"/>
                      <a:alpha val="40000"/>
                    </a:schemeClr>
                  </a:glow>
                </a:effectLst>
                <a:latin typeface="Swiss921 BT" pitchFamily="34" charset="0"/>
              </a:rPr>
              <a:t>They use their small, agile feet and extra skin that acts like wings.</a:t>
            </a:r>
            <a:endParaRPr lang="en-US" u="sng" dirty="0" smtClean="0">
              <a:effectLst>
                <a:glow rad="101600">
                  <a:schemeClr val="accent5">
                    <a:satMod val="175000"/>
                    <a:alpha val="40000"/>
                  </a:schemeClr>
                </a:glow>
              </a:effectLst>
              <a:latin typeface="Swiss921 BT" pitchFamily="34" charset="0"/>
            </a:endParaRPr>
          </a:p>
          <a:p>
            <a:pPr>
              <a:buClr>
                <a:srgbClr val="FF66CC"/>
              </a:buClr>
              <a:buFont typeface="Wingdings" pitchFamily="2" charset="2"/>
              <a:buChar char=""/>
            </a:pPr>
            <a:r>
              <a:rPr lang="en-US" dirty="0" smtClean="0">
                <a:effectLst>
                  <a:glow rad="101600">
                    <a:schemeClr val="accent5">
                      <a:satMod val="175000"/>
                      <a:alpha val="40000"/>
                    </a:schemeClr>
                  </a:glow>
                </a:effectLst>
                <a:latin typeface="Swiss921 BT" pitchFamily="34" charset="0"/>
              </a:rPr>
              <a:t>  </a:t>
            </a:r>
            <a:r>
              <a:rPr lang="en-US" u="sng" dirty="0" smtClean="0">
                <a:effectLst>
                  <a:glow rad="101600">
                    <a:schemeClr val="accent5">
                      <a:satMod val="175000"/>
                      <a:alpha val="40000"/>
                    </a:schemeClr>
                  </a:glow>
                </a:effectLst>
                <a:latin typeface="Swiss921 BT" pitchFamily="34" charset="0"/>
              </a:rPr>
              <a:t>Limbs: </a:t>
            </a:r>
            <a:r>
              <a:rPr lang="en-US" dirty="0" smtClean="0">
                <a:effectLst>
                  <a:glow rad="101600">
                    <a:schemeClr val="accent5">
                      <a:satMod val="175000"/>
                      <a:alpha val="40000"/>
                    </a:schemeClr>
                  </a:glow>
                </a:effectLst>
                <a:latin typeface="Swiss921 BT" pitchFamily="34" charset="0"/>
              </a:rPr>
              <a:t>Flying Squirrels have five limbs. Including their arms, legs, and tail.</a:t>
            </a:r>
            <a:endParaRPr lang="en-US" u="sng" dirty="0" smtClean="0">
              <a:effectLst>
                <a:glow rad="101600">
                  <a:schemeClr val="accent5">
                    <a:satMod val="175000"/>
                    <a:alpha val="40000"/>
                  </a:schemeClr>
                </a:glow>
              </a:effectLst>
              <a:latin typeface="Swiss921 BT" pitchFamily="34" charset="0"/>
            </a:endParaRPr>
          </a:p>
        </p:txBody>
      </p:sp>
      <p:sp>
        <p:nvSpPr>
          <p:cNvPr id="7" name="TextBox 6"/>
          <p:cNvSpPr txBox="1"/>
          <p:nvPr/>
        </p:nvSpPr>
        <p:spPr>
          <a:xfrm>
            <a:off x="533400" y="6172200"/>
            <a:ext cx="5562600" cy="2031325"/>
          </a:xfrm>
          <a:prstGeom prst="rect">
            <a:avLst/>
          </a:prstGeom>
          <a:noFill/>
          <a:ln w="38100">
            <a:solidFill>
              <a:srgbClr val="2B5FF1"/>
            </a:solidFill>
          </a:ln>
          <a:effectLst>
            <a:glow rad="101600">
              <a:schemeClr val="accent1">
                <a:satMod val="175000"/>
                <a:alpha val="40000"/>
              </a:schemeClr>
            </a:glow>
          </a:effectLst>
        </p:spPr>
        <p:txBody>
          <a:bodyPr wrap="square" rtlCol="0">
            <a:spAutoFit/>
          </a:bodyPr>
          <a:lstStyle/>
          <a:p>
            <a:r>
              <a:rPr lang="en-US" dirty="0" smtClean="0">
                <a:effectLst>
                  <a:glow rad="101600">
                    <a:schemeClr val="accent5">
                      <a:satMod val="175000"/>
                      <a:alpha val="40000"/>
                    </a:schemeClr>
                  </a:glow>
                </a:effectLst>
                <a:latin typeface="Swiss921 BT" pitchFamily="34" charset="0"/>
              </a:rPr>
              <a:t> Flying Squirrels have astonishing agility. Most people think that Flying Squirrels fly because of their name, but they don’t. Instead, they glide. They get up to a high place, like on top of a tree. Then, they jump, spread out their arms and the extra skin that acts like wings, and glide. They are not technically flying because they can never gain altitude. They can only go down.</a:t>
            </a:r>
            <a:endParaRPr lang="en-US" dirty="0">
              <a:effectLst>
                <a:glow rad="101600">
                  <a:schemeClr val="accent5">
                    <a:satMod val="175000"/>
                    <a:alpha val="40000"/>
                  </a:schemeClr>
                </a:glow>
              </a:effectLst>
              <a:latin typeface="Swiss921 BT" pitchFamily="34" charset="0"/>
            </a:endParaRPr>
          </a:p>
        </p:txBody>
      </p:sp>
      <p:pic>
        <p:nvPicPr>
          <p:cNvPr id="8" name="Picture 7" descr="http://cdn.webecoist.com/wp-content/uploads/2009/01/flying-squirrel.jpg"/>
          <p:cNvPicPr/>
          <p:nvPr/>
        </p:nvPicPr>
        <p:blipFill>
          <a:blip r:embed="rId4" cstate="print"/>
          <a:srcRect/>
          <a:stretch>
            <a:fillRect/>
          </a:stretch>
        </p:blipFill>
        <p:spPr bwMode="auto">
          <a:xfrm>
            <a:off x="3124200" y="3200400"/>
            <a:ext cx="2971800" cy="2719709"/>
          </a:xfrm>
          <a:prstGeom prst="rect">
            <a:avLst/>
          </a:prstGeom>
          <a:noFill/>
          <a:ln w="9525">
            <a:noFill/>
            <a:miter lim="800000"/>
            <a:headEnd/>
            <a:tailEnd/>
          </a:ln>
        </p:spPr>
      </p:pic>
      <p:pic>
        <p:nvPicPr>
          <p:cNvPr id="9" name="Recorded Sound">
            <a:hlinkClick r:id="" action="ppaction://media"/>
          </p:cNvPr>
          <p:cNvPicPr>
            <a:picLocks noRot="1" noChangeAspect="1"/>
          </p:cNvPicPr>
          <p:nvPr>
            <a:wavAudioFile r:embed="rId1" name="Recorded Sound"/>
          </p:nvPr>
        </p:nvPicPr>
        <p:blipFill>
          <a:blip r:embed="rId5" cstate="print"/>
          <a:stretch>
            <a:fillRect/>
          </a:stretch>
        </p:blipFill>
        <p:spPr>
          <a:xfrm>
            <a:off x="6248400" y="7924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100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1828800"/>
            <a:ext cx="3565624" cy="685800"/>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lIns="91440" tIns="45720" rIns="91440" bIns="45720">
            <a:prstTxWarp prst="textArchUp">
              <a:avLst>
                <a:gd name="adj" fmla="val 7823097"/>
              </a:avLst>
            </a:prstTxWarp>
            <a:spAutoFit/>
          </a:bodyPr>
          <a:lstStyle/>
          <a:p>
            <a:pPr algn="ct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101600">
                    <a:schemeClr val="tx2">
                      <a:alpha val="60000"/>
                    </a:schemeClr>
                  </a:glow>
                </a:effectLst>
              </a:rPr>
              <a:t>Locomotion</a:t>
            </a:r>
            <a:endParaRPr lang="en-US" sz="5400" b="0" cap="none" spc="0" dirty="0">
              <a:ln w="18415" cmpd="sng">
                <a:solidFill>
                  <a:srgbClr val="FFFFFF"/>
                </a:solidFill>
                <a:prstDash val="solid"/>
              </a:ln>
              <a:solidFill>
                <a:srgbClr val="FFFFFF"/>
              </a:solidFill>
              <a:effectLst>
                <a:glow rad="101600">
                  <a:schemeClr val="tx2">
                    <a:alpha val="60000"/>
                  </a:schemeClr>
                </a:glow>
              </a:effectLst>
            </a:endParaRPr>
          </a:p>
        </p:txBody>
      </p:sp>
      <p:sp>
        <p:nvSpPr>
          <p:cNvPr id="3" name="TextBox 2"/>
          <p:cNvSpPr txBox="1"/>
          <p:nvPr/>
        </p:nvSpPr>
        <p:spPr>
          <a:xfrm>
            <a:off x="152400" y="152400"/>
            <a:ext cx="6477000" cy="8125301"/>
          </a:xfrm>
          <a:prstGeom prst="rect">
            <a:avLst/>
          </a:prstGeom>
          <a:noFill/>
          <a:ln w="127000" cmpd="sng">
            <a:solidFill>
              <a:srgbClr val="C00000"/>
            </a:solidFill>
            <a:prstDash val="lgDashDotDot"/>
          </a:ln>
          <a:effectLst>
            <a:glow rad="228600">
              <a:srgbClr val="C00000">
                <a:alpha val="40000"/>
              </a:srgb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Footer Placeholder 3"/>
          <p:cNvSpPr>
            <a:spLocks noGrp="1"/>
          </p:cNvSpPr>
          <p:nvPr>
            <p:ph type="ftr" sz="quarter" idx="11"/>
          </p:nvPr>
        </p:nvSpPr>
        <p:spPr>
          <a:xfrm>
            <a:off x="2343150" y="8475134"/>
            <a:ext cx="2171700" cy="486833"/>
          </a:xfrm>
        </p:spPr>
        <p:txBody>
          <a:bodyPr/>
          <a:lstStyle/>
          <a:p>
            <a:r>
              <a:rPr lang="en-US" dirty="0" smtClean="0"/>
              <a:t>Michael </a:t>
            </a:r>
            <a:r>
              <a:rPr lang="en-US" dirty="0" err="1" smtClean="0"/>
              <a:t>Tecce</a:t>
            </a:r>
            <a:r>
              <a:rPr lang="en-US" dirty="0" smtClean="0"/>
              <a:t>, B1, Ms. Bunting</a:t>
            </a:r>
            <a:endParaRPr lang="en-US" dirty="0"/>
          </a:p>
        </p:txBody>
      </p:sp>
      <p:sp>
        <p:nvSpPr>
          <p:cNvPr id="5" name="Rectangle 4"/>
          <p:cNvSpPr/>
          <p:nvPr/>
        </p:nvSpPr>
        <p:spPr>
          <a:xfrm>
            <a:off x="1143000" y="685800"/>
            <a:ext cx="4483921" cy="923330"/>
          </a:xfrm>
          <a:prstGeom prst="rect">
            <a:avLst/>
          </a:prstGeom>
          <a:noFill/>
          <a:scene3d>
            <a:camera prst="perspectiveFront"/>
            <a:lightRig rig="threePt" dir="t"/>
          </a:scene3d>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Hippopatumas</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TextBox 5"/>
          <p:cNvSpPr txBox="1"/>
          <p:nvPr/>
        </p:nvSpPr>
        <p:spPr>
          <a:xfrm>
            <a:off x="3352800" y="2209800"/>
            <a:ext cx="3048000" cy="2031325"/>
          </a:xfrm>
          <a:prstGeom prst="rect">
            <a:avLst/>
          </a:prstGeom>
          <a:noFill/>
          <a:effectLst>
            <a:innerShdw blurRad="63500" dist="50800" dir="16200000">
              <a:prstClr val="black">
                <a:alpha val="50000"/>
              </a:prstClr>
            </a:innerShdw>
          </a:effectLst>
        </p:spPr>
        <p:txBody>
          <a:bodyPr wrap="square" rtlCol="0">
            <a:spAutoFit/>
          </a:bodyPr>
          <a:lstStyle/>
          <a:p>
            <a:pPr>
              <a:buClr>
                <a:srgbClr val="FF0000"/>
              </a:buClr>
              <a:buSzPct val="160000"/>
              <a:buFont typeface="Bodoni MT Black" pitchFamily="18" charset="0"/>
              <a:buChar char="$"/>
            </a:pPr>
            <a:r>
              <a:rPr lang="en-US" dirty="0" smtClean="0"/>
              <a:t> </a:t>
            </a:r>
            <a:r>
              <a:rPr lang="en-US" dirty="0" smtClean="0">
                <a:solidFill>
                  <a:srgbClr val="0070C0"/>
                </a:solidFill>
              </a:rPr>
              <a:t>hippos can swim, trot, walk, and run.</a:t>
            </a:r>
          </a:p>
          <a:p>
            <a:pPr>
              <a:buClr>
                <a:srgbClr val="FF0000"/>
              </a:buClr>
              <a:buSzPct val="160000"/>
              <a:buFont typeface="Bodoni MT Black" pitchFamily="18" charset="0"/>
              <a:buChar char="$"/>
            </a:pPr>
            <a:r>
              <a:rPr lang="en-US" dirty="0" smtClean="0">
                <a:solidFill>
                  <a:srgbClr val="0070C0"/>
                </a:solidFill>
              </a:rPr>
              <a:t>The hippo moves by moving their 4 legs.</a:t>
            </a:r>
          </a:p>
          <a:p>
            <a:pPr>
              <a:buClr>
                <a:srgbClr val="FF0000"/>
              </a:buClr>
              <a:buSzPct val="160000"/>
              <a:buFont typeface="Bodoni MT Black" pitchFamily="18" charset="0"/>
              <a:buChar char="$"/>
            </a:pPr>
            <a:r>
              <a:rPr lang="en-US" dirty="0" smtClean="0">
                <a:solidFill>
                  <a:srgbClr val="0070C0"/>
                </a:solidFill>
              </a:rPr>
              <a:t>The hippo has 4 limbs.2 legs in back, and 2 in front</a:t>
            </a:r>
            <a:r>
              <a:rPr lang="en-US" dirty="0" smtClean="0"/>
              <a:t>.</a:t>
            </a:r>
          </a:p>
          <a:p>
            <a:pPr>
              <a:buClr>
                <a:srgbClr val="FF0000"/>
              </a:buClr>
              <a:buSzPct val="160000"/>
              <a:buFont typeface="Bodoni MT Black" pitchFamily="18" charset="0"/>
              <a:buChar char="$"/>
            </a:pPr>
            <a:endParaRPr lang="en-US" dirty="0" smtClean="0"/>
          </a:p>
        </p:txBody>
      </p:sp>
      <p:sp>
        <p:nvSpPr>
          <p:cNvPr id="7" name="Rectangle 6"/>
          <p:cNvSpPr/>
          <p:nvPr/>
        </p:nvSpPr>
        <p:spPr>
          <a:xfrm>
            <a:off x="152400" y="2209800"/>
            <a:ext cx="2776016" cy="923330"/>
          </a:xfrm>
          <a:prstGeom prst="rect">
            <a:avLst/>
          </a:prstGeom>
          <a:noFill/>
          <a:ln w="127000" cap="sq" cmpd="dbl">
            <a:solidFill>
              <a:srgbClr val="C00000"/>
            </a:solidFill>
            <a:prstDash val="sysDot"/>
            <a:round/>
          </a:ln>
          <a:effectLst>
            <a:outerShdw sx="1000" sy="1000" algn="ctr" rotWithShape="0">
              <a:srgbClr val="000000"/>
            </a:outerShdw>
            <a:reflection blurRad="6350" stA="50000" endA="300" endPos="55500" dist="101600" dir="5400000" sy="-100000" algn="bl" rotWithShape="0"/>
          </a:effectLst>
          <a:scene3d>
            <a:camera prst="perspectiveHeroicExtremeLeftFacing" fov="6900000">
              <a:rot lat="21000000" lon="2400000" rev="0"/>
            </a:camera>
            <a:lightRig rig="threePt" dir="t"/>
          </a:scene3d>
          <a:sp3d z="355600"/>
        </p:spPr>
        <p:txBody>
          <a:bodyPr wrap="none" lIns="91440" tIns="45720" rIns="91440" bIns="45720">
            <a:spAutoFit/>
          </a:bodyPr>
          <a:lstStyle/>
          <a:p>
            <a:pPr algn="ctr"/>
            <a:r>
              <a:rPr lang="en-US" sz="5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Research</a:t>
            </a:r>
            <a:endParaRPr lang="en-US" sz="5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8" name="TextBox 7"/>
          <p:cNvSpPr txBox="1"/>
          <p:nvPr/>
        </p:nvSpPr>
        <p:spPr>
          <a:xfrm>
            <a:off x="609600" y="3581400"/>
            <a:ext cx="2057400" cy="1077218"/>
          </a:xfrm>
          <a:prstGeom prst="rect">
            <a:avLst/>
          </a:prstGeom>
          <a:noFill/>
        </p:spPr>
        <p:txBody>
          <a:bodyPr wrap="square" rtlCol="0">
            <a:spAutoFit/>
          </a:bodyPr>
          <a:lstStyle/>
          <a:p>
            <a:r>
              <a:rPr lang="en-US" sz="1600" dirty="0" smtClean="0"/>
              <a:t>Some</a:t>
            </a:r>
            <a:r>
              <a:rPr lang="en-US" sz="1600" dirty="0" smtClean="0">
                <a:solidFill>
                  <a:srgbClr val="C00000"/>
                </a:solidFill>
              </a:rPr>
              <a:t> species </a:t>
            </a:r>
            <a:r>
              <a:rPr lang="en-US" sz="1600" dirty="0" smtClean="0"/>
              <a:t>are </a:t>
            </a:r>
            <a:r>
              <a:rPr lang="en-US" sz="1600" dirty="0" smtClean="0">
                <a:solidFill>
                  <a:srgbClr val="C00000"/>
                </a:solidFill>
              </a:rPr>
              <a:t>semi-aquatic </a:t>
            </a:r>
            <a:r>
              <a:rPr lang="en-US" sz="1600" dirty="0" smtClean="0"/>
              <a:t>and</a:t>
            </a:r>
            <a:r>
              <a:rPr lang="en-US" sz="1600" dirty="0" smtClean="0">
                <a:solidFill>
                  <a:srgbClr val="C00000"/>
                </a:solidFill>
              </a:rPr>
              <a:t> are </a:t>
            </a:r>
            <a:r>
              <a:rPr lang="en-US" sz="1600" dirty="0" smtClean="0"/>
              <a:t>equally</a:t>
            </a:r>
            <a:r>
              <a:rPr lang="en-US" sz="1600" dirty="0" smtClean="0">
                <a:solidFill>
                  <a:srgbClr val="C00000"/>
                </a:solidFill>
              </a:rPr>
              <a:t> at </a:t>
            </a:r>
            <a:r>
              <a:rPr lang="en-US" sz="1600" dirty="0" smtClean="0"/>
              <a:t>home</a:t>
            </a:r>
            <a:r>
              <a:rPr lang="en-US" sz="1600" dirty="0" smtClean="0">
                <a:solidFill>
                  <a:srgbClr val="C00000"/>
                </a:solidFill>
              </a:rPr>
              <a:t> in </a:t>
            </a:r>
            <a:r>
              <a:rPr lang="en-US" sz="1600" dirty="0" smtClean="0"/>
              <a:t>the</a:t>
            </a:r>
            <a:r>
              <a:rPr lang="en-US" sz="1600" dirty="0" smtClean="0">
                <a:solidFill>
                  <a:srgbClr val="C00000"/>
                </a:solidFill>
              </a:rPr>
              <a:t> water </a:t>
            </a:r>
            <a:r>
              <a:rPr lang="en-US" sz="1600" dirty="0" smtClean="0"/>
              <a:t>as</a:t>
            </a:r>
            <a:r>
              <a:rPr lang="en-US" sz="1600" dirty="0" smtClean="0">
                <a:solidFill>
                  <a:srgbClr val="C00000"/>
                </a:solidFill>
              </a:rPr>
              <a:t> on </a:t>
            </a:r>
            <a:r>
              <a:rPr lang="en-US" sz="1600" dirty="0" smtClean="0"/>
              <a:t>land.</a:t>
            </a:r>
            <a:endParaRPr lang="en-US" sz="1600" dirty="0"/>
          </a:p>
        </p:txBody>
      </p:sp>
      <p:sp>
        <p:nvSpPr>
          <p:cNvPr id="9" name="TextBox 8"/>
          <p:cNvSpPr txBox="1"/>
          <p:nvPr/>
        </p:nvSpPr>
        <p:spPr>
          <a:xfrm>
            <a:off x="609600" y="4800600"/>
            <a:ext cx="2514600" cy="2308324"/>
          </a:xfrm>
          <a:prstGeom prst="rect">
            <a:avLst/>
          </a:prstGeom>
          <a:noFill/>
        </p:spPr>
        <p:txBody>
          <a:bodyPr wrap="square" rtlCol="0">
            <a:spAutoFit/>
          </a:bodyPr>
          <a:lstStyle/>
          <a:p>
            <a:r>
              <a:rPr lang="en-US" dirty="0" smtClean="0">
                <a:solidFill>
                  <a:srgbClr val="C00000"/>
                </a:solidFill>
              </a:rPr>
              <a:t>The </a:t>
            </a:r>
            <a:r>
              <a:rPr lang="en-US" dirty="0" smtClean="0"/>
              <a:t>scientific </a:t>
            </a:r>
            <a:r>
              <a:rPr lang="en-US" dirty="0" smtClean="0">
                <a:solidFill>
                  <a:srgbClr val="C00000"/>
                </a:solidFill>
              </a:rPr>
              <a:t>name</a:t>
            </a:r>
            <a:r>
              <a:rPr lang="en-US" dirty="0" smtClean="0"/>
              <a:t> for </a:t>
            </a:r>
            <a:r>
              <a:rPr lang="en-US" dirty="0" smtClean="0">
                <a:solidFill>
                  <a:srgbClr val="C00000"/>
                </a:solidFill>
              </a:rPr>
              <a:t>this</a:t>
            </a:r>
            <a:r>
              <a:rPr lang="en-US" dirty="0" smtClean="0"/>
              <a:t>  animal </a:t>
            </a:r>
            <a:r>
              <a:rPr lang="en-US" dirty="0" smtClean="0">
                <a:solidFill>
                  <a:srgbClr val="C00000"/>
                </a:solidFill>
              </a:rPr>
              <a:t>is</a:t>
            </a:r>
            <a:r>
              <a:rPr lang="en-US" dirty="0" smtClean="0"/>
              <a:t> hippopotamusamphibius. </a:t>
            </a:r>
            <a:r>
              <a:rPr lang="en-US" dirty="0" smtClean="0">
                <a:solidFill>
                  <a:srgbClr val="C00000"/>
                </a:solidFill>
              </a:rPr>
              <a:t>They</a:t>
            </a:r>
            <a:r>
              <a:rPr lang="en-US" dirty="0" smtClean="0"/>
              <a:t> live </a:t>
            </a:r>
            <a:r>
              <a:rPr lang="en-US" dirty="0" smtClean="0">
                <a:solidFill>
                  <a:srgbClr val="C00000"/>
                </a:solidFill>
              </a:rPr>
              <a:t>in</a:t>
            </a:r>
            <a:r>
              <a:rPr lang="en-US" dirty="0" smtClean="0"/>
              <a:t> Africa, </a:t>
            </a:r>
            <a:r>
              <a:rPr lang="en-US" dirty="0" smtClean="0">
                <a:solidFill>
                  <a:srgbClr val="C00000"/>
                </a:solidFill>
              </a:rPr>
              <a:t>south</a:t>
            </a:r>
            <a:r>
              <a:rPr lang="en-US" dirty="0" smtClean="0"/>
              <a:t> of </a:t>
            </a:r>
            <a:r>
              <a:rPr lang="en-US" dirty="0" smtClean="0">
                <a:solidFill>
                  <a:srgbClr val="C00000"/>
                </a:solidFill>
              </a:rPr>
              <a:t>the</a:t>
            </a:r>
            <a:r>
              <a:rPr lang="en-US" dirty="0" smtClean="0"/>
              <a:t> Sahara. </a:t>
            </a:r>
            <a:r>
              <a:rPr lang="en-US" dirty="0" smtClean="0">
                <a:solidFill>
                  <a:srgbClr val="C00000"/>
                </a:solidFill>
              </a:rPr>
              <a:t>They’re</a:t>
            </a:r>
            <a:r>
              <a:rPr lang="en-US" dirty="0" smtClean="0"/>
              <a:t> habitat </a:t>
            </a:r>
            <a:r>
              <a:rPr lang="en-US" dirty="0" smtClean="0">
                <a:solidFill>
                  <a:srgbClr val="C00000"/>
                </a:solidFill>
              </a:rPr>
              <a:t>is </a:t>
            </a:r>
            <a:r>
              <a:rPr lang="en-US" dirty="0" smtClean="0"/>
              <a:t>in </a:t>
            </a:r>
            <a:r>
              <a:rPr lang="en-US" dirty="0" smtClean="0">
                <a:solidFill>
                  <a:srgbClr val="C00000"/>
                </a:solidFill>
              </a:rPr>
              <a:t>rivers,</a:t>
            </a:r>
            <a:r>
              <a:rPr lang="en-US" dirty="0" smtClean="0"/>
              <a:t> lakes, </a:t>
            </a:r>
            <a:r>
              <a:rPr lang="en-US" dirty="0" smtClean="0">
                <a:solidFill>
                  <a:srgbClr val="C00000"/>
                </a:solidFill>
              </a:rPr>
              <a:t>and</a:t>
            </a:r>
            <a:r>
              <a:rPr lang="en-US" dirty="0" smtClean="0"/>
              <a:t> grasslands.  </a:t>
            </a:r>
            <a:endParaRPr lang="en-US" dirty="0"/>
          </a:p>
        </p:txBody>
      </p:sp>
      <p:sp>
        <p:nvSpPr>
          <p:cNvPr id="10" name="TextBox 9"/>
          <p:cNvSpPr txBox="1"/>
          <p:nvPr/>
        </p:nvSpPr>
        <p:spPr>
          <a:xfrm>
            <a:off x="3276600" y="3962400"/>
            <a:ext cx="3048000" cy="2585323"/>
          </a:xfrm>
          <a:prstGeom prst="rect">
            <a:avLst/>
          </a:prstGeom>
          <a:noFill/>
          <a:ln w="76200">
            <a:solidFill>
              <a:schemeClr val="tx1"/>
            </a:solidFill>
          </a:ln>
          <a:effectLst>
            <a:glow rad="228600">
              <a:schemeClr val="accent1">
                <a:satMod val="175000"/>
                <a:alpha val="40000"/>
              </a:schemeClr>
            </a:glow>
          </a:effectLst>
          <a:scene3d>
            <a:camera prst="perspectiveRelaxed"/>
            <a:lightRig rig="threePt" dir="t"/>
          </a:scene3d>
        </p:spPr>
        <p:txBody>
          <a:bodyPr wrap="square" rtlCol="0">
            <a:spAutoFit/>
          </a:bodyPr>
          <a:lstStyle/>
          <a:p>
            <a:r>
              <a:rPr lang="en-US" dirty="0" smtClean="0">
                <a:solidFill>
                  <a:srgbClr val="0070C0"/>
                </a:solidFill>
              </a:rPr>
              <a:t>When hippos are in a hurry, they can move fast on land and in shallow water. In deep water, they like to sink to the bottom. There they trot along, digging their feet into the mud. They aren't great swimmers, but they can "dog paddle" through the water</a:t>
            </a:r>
            <a:endParaRPr lang="en-US" dirty="0">
              <a:solidFill>
                <a:srgbClr val="0070C0"/>
              </a:solidFill>
            </a:endParaRPr>
          </a:p>
        </p:txBody>
      </p:sp>
      <p:sp>
        <p:nvSpPr>
          <p:cNvPr id="11" name="Rectangle 10"/>
          <p:cNvSpPr/>
          <p:nvPr/>
        </p:nvSpPr>
        <p:spPr>
          <a:xfrm>
            <a:off x="3200400" y="3962400"/>
            <a:ext cx="3164264" cy="523220"/>
          </a:xfrm>
          <a:prstGeom prst="rect">
            <a:avLst/>
          </a:prstGeom>
          <a:noFill/>
        </p:spPr>
        <p:txBody>
          <a:bodyPr wrap="none" lIns="91440" tIns="45720" rIns="91440" bIns="45720">
            <a:spAutoFit/>
          </a:bodyPr>
          <a:lstStyle/>
          <a:p>
            <a:pPr algn="ctr"/>
            <a:r>
              <a:rPr lang="en-US" sz="2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How they move.</a:t>
            </a:r>
            <a:endParaRPr lang="en-US" sz="28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2" name="Picture 11" descr="hippo.jpg"/>
          <p:cNvPicPr>
            <a:picLocks noChangeAspect="1"/>
          </p:cNvPicPr>
          <p:nvPr/>
        </p:nvPicPr>
        <p:blipFill>
          <a:blip r:embed="rId3" cstate="print"/>
          <a:stretch>
            <a:fillRect/>
          </a:stretch>
        </p:blipFill>
        <p:spPr>
          <a:xfrm>
            <a:off x="2438400" y="6248400"/>
            <a:ext cx="2552700" cy="1701800"/>
          </a:xfrm>
          <a:prstGeom prst="rect">
            <a:avLst/>
          </a:prstGeom>
          <a:ln>
            <a:noFill/>
          </a:ln>
          <a:effectLst>
            <a:softEdge rad="112500"/>
          </a:effectLst>
        </p:spPr>
      </p:pic>
      <p:pic>
        <p:nvPicPr>
          <p:cNvPr id="13" name="locomotion">
            <a:hlinkClick r:id="" action="ppaction://media"/>
          </p:cNvPr>
          <p:cNvPicPr>
            <a:picLocks noRot="1" noChangeAspect="1"/>
          </p:cNvPicPr>
          <p:nvPr>
            <a:wavAudioFile r:embed="rId1" name="locomotion"/>
          </p:nvPr>
        </p:nvPicPr>
        <p:blipFill>
          <a:blip r:embed="rId4" cstate="print"/>
          <a:stretch>
            <a:fillRect/>
          </a:stretch>
        </p:blipFill>
        <p:spPr>
          <a:xfrm>
            <a:off x="5334000" y="6934200"/>
            <a:ext cx="914400" cy="76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003"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C:\Documents and Settings\16-adamoala.SOUDERTONSD\Local Settings\Temporary Internet Files\Content.IE5\0YDST3BZ\MC900438310[1].jpg"/>
          <p:cNvPicPr>
            <a:picLocks noChangeAspect="1" noChangeArrowheads="1"/>
          </p:cNvPicPr>
          <p:nvPr/>
        </p:nvPicPr>
        <p:blipFill>
          <a:blip r:embed="rId3" cstate="print"/>
          <a:srcRect r="8333" b="24196"/>
          <a:stretch>
            <a:fillRect/>
          </a:stretch>
        </p:blipFill>
        <p:spPr bwMode="auto">
          <a:xfrm rot="7504042">
            <a:off x="169691" y="504763"/>
            <a:ext cx="1906332" cy="1285757"/>
          </a:xfrm>
          <a:prstGeom prst="rect">
            <a:avLst/>
          </a:prstGeom>
          <a:noFill/>
        </p:spPr>
      </p:pic>
      <p:sp>
        <p:nvSpPr>
          <p:cNvPr id="3" name="TextBox 2"/>
          <p:cNvSpPr txBox="1"/>
          <p:nvPr/>
        </p:nvSpPr>
        <p:spPr>
          <a:xfrm>
            <a:off x="228600" y="381000"/>
            <a:ext cx="6324600" cy="8125301"/>
          </a:xfrm>
          <a:prstGeom prst="rect">
            <a:avLst/>
          </a:prstGeom>
          <a:noFill/>
          <a:ln w="139700" cmpd="tri">
            <a:solidFill>
              <a:srgbClr val="00FF00"/>
            </a:solidFill>
            <a:prstDash val="dashDot"/>
          </a:ln>
          <a:effectLst>
            <a:glow rad="228600">
              <a:schemeClr val="accent5">
                <a:satMod val="175000"/>
                <a:alpha val="40000"/>
              </a:schemeClr>
            </a:glow>
          </a:effectLst>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Footer Placeholder 3"/>
          <p:cNvSpPr>
            <a:spLocks noGrp="1"/>
          </p:cNvSpPr>
          <p:nvPr>
            <p:ph type="ftr" sz="quarter" idx="11"/>
          </p:nvPr>
        </p:nvSpPr>
        <p:spPr>
          <a:xfrm>
            <a:off x="1752600" y="8657167"/>
            <a:ext cx="2914650" cy="486833"/>
          </a:xfrm>
        </p:spPr>
        <p:txBody>
          <a:bodyPr/>
          <a:lstStyle/>
          <a:p>
            <a:r>
              <a:rPr lang="en-US" dirty="0" smtClean="0">
                <a:solidFill>
                  <a:srgbClr val="7030A0"/>
                </a:solidFill>
              </a:rPr>
              <a:t>Alana </a:t>
            </a:r>
            <a:r>
              <a:rPr lang="en-US" dirty="0" err="1" smtClean="0">
                <a:solidFill>
                  <a:srgbClr val="7030A0"/>
                </a:solidFill>
              </a:rPr>
              <a:t>Adamo</a:t>
            </a:r>
            <a:r>
              <a:rPr lang="en-US" dirty="0" smtClean="0">
                <a:solidFill>
                  <a:srgbClr val="7030A0"/>
                </a:solidFill>
              </a:rPr>
              <a:t>, Block 1, Ms. Bunting</a:t>
            </a:r>
            <a:endParaRPr lang="en-US" dirty="0">
              <a:solidFill>
                <a:srgbClr val="7030A0"/>
              </a:solidFill>
            </a:endParaRPr>
          </a:p>
        </p:txBody>
      </p:sp>
      <p:sp>
        <p:nvSpPr>
          <p:cNvPr id="5" name="Rectangle 4"/>
          <p:cNvSpPr/>
          <p:nvPr/>
        </p:nvSpPr>
        <p:spPr>
          <a:xfrm>
            <a:off x="1295400" y="533400"/>
            <a:ext cx="4800600" cy="1107996"/>
          </a:xfrm>
          <a:prstGeom prst="rect">
            <a:avLst/>
          </a:prstGeom>
          <a:noFill/>
          <a:effectLst>
            <a:glow rad="139700">
              <a:schemeClr val="accent2">
                <a:satMod val="175000"/>
                <a:alpha val="40000"/>
              </a:schemeClr>
            </a:glow>
          </a:effectLst>
        </p:spPr>
        <p:txBody>
          <a:bodyPr wrap="squar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sz="6600" b="1" i="1" dirty="0" smtClean="0">
                <a:ln>
                  <a:prstDash val="solid"/>
                </a:ln>
                <a:solidFill>
                  <a:srgbClr val="00B0F0"/>
                </a:solidFill>
                <a:effectLst>
                  <a:outerShdw blurRad="88000" dist="50800" dir="5040000" algn="tl">
                    <a:schemeClr val="accent4">
                      <a:tint val="80000"/>
                      <a:satMod val="250000"/>
                      <a:alpha val="45000"/>
                    </a:schemeClr>
                  </a:outerShdw>
                  <a:reflection blurRad="6350" stA="60000" endA="900" endPos="58000" dir="5400000" sy="-100000" algn="bl" rotWithShape="0"/>
                </a:effectLst>
              </a:rPr>
              <a:t>H</a:t>
            </a:r>
            <a:r>
              <a:rPr lang="en-US" sz="5400" b="1" i="1" dirty="0" smtClean="0">
                <a:ln>
                  <a:prstDash val="solid"/>
                </a:ln>
                <a:solidFill>
                  <a:srgbClr val="00B0F0"/>
                </a:solidFill>
                <a:effectLst>
                  <a:outerShdw blurRad="88000" dist="50800" dir="5040000" algn="tl">
                    <a:schemeClr val="accent4">
                      <a:tint val="80000"/>
                      <a:satMod val="250000"/>
                      <a:alpha val="45000"/>
                    </a:schemeClr>
                  </a:outerShdw>
                  <a:reflection blurRad="6350" stA="60000" endA="900" endPos="58000" dir="5400000" sy="-100000" algn="bl" rotWithShape="0"/>
                </a:effectLst>
              </a:rPr>
              <a:t>ummingbird</a:t>
            </a:r>
            <a:endParaRPr lang="en-US" sz="5400" b="1" i="1" dirty="0">
              <a:ln>
                <a:prstDash val="solid"/>
              </a:ln>
              <a:solidFill>
                <a:srgbClr val="00B0F0"/>
              </a:solidFill>
              <a:effectLst>
                <a:outerShdw blurRad="88000" dist="50800" dir="5040000" algn="tl">
                  <a:schemeClr val="accent4">
                    <a:tint val="80000"/>
                    <a:satMod val="250000"/>
                    <a:alpha val="45000"/>
                  </a:schemeClr>
                </a:outerShdw>
                <a:reflection blurRad="6350" stA="60000" endA="900" endPos="58000" dir="5400000" sy="-100000" algn="bl" rotWithShape="0"/>
              </a:effectLst>
            </a:endParaRPr>
          </a:p>
        </p:txBody>
      </p:sp>
      <p:sp>
        <p:nvSpPr>
          <p:cNvPr id="6" name="TextBox 5"/>
          <p:cNvSpPr txBox="1"/>
          <p:nvPr/>
        </p:nvSpPr>
        <p:spPr>
          <a:xfrm>
            <a:off x="1371600" y="2438400"/>
            <a:ext cx="4267200" cy="369332"/>
          </a:xfrm>
          <a:prstGeom prst="rect">
            <a:avLst/>
          </a:prstGeom>
          <a:noFill/>
        </p:spPr>
        <p:txBody>
          <a:bodyPr wrap="square" rtlCol="0">
            <a:spAutoFit/>
          </a:bodyPr>
          <a:lstStyle/>
          <a:p>
            <a:endParaRPr lang="en-US" dirty="0"/>
          </a:p>
        </p:txBody>
      </p:sp>
      <p:sp>
        <p:nvSpPr>
          <p:cNvPr id="7" name="TextBox 6"/>
          <p:cNvSpPr txBox="1"/>
          <p:nvPr/>
        </p:nvSpPr>
        <p:spPr>
          <a:xfrm>
            <a:off x="457200" y="1752600"/>
            <a:ext cx="4114800" cy="1862048"/>
          </a:xfrm>
          <a:prstGeom prst="rect">
            <a:avLst/>
          </a:prstGeom>
          <a:noFill/>
        </p:spPr>
        <p:txBody>
          <a:bodyPr wrap="square" rtlCol="0">
            <a:spAutoFit/>
          </a:bodyPr>
          <a:lstStyle/>
          <a:p>
            <a:pPr>
              <a:buClr>
                <a:srgbClr val="FF33CC"/>
              </a:buClr>
              <a:buSzPct val="142000"/>
              <a:buFont typeface="Webdings" pitchFamily="18" charset="2"/>
              <a:buChar char=""/>
            </a:pPr>
            <a:r>
              <a:rPr lang="en-US" dirty="0" smtClean="0">
                <a:solidFill>
                  <a:srgbClr val="00B0F0"/>
                </a:solidFill>
                <a:latin typeface="Alibi" pitchFamily="2" charset="0"/>
              </a:rPr>
              <a:t>Hummingbirds move by flight.</a:t>
            </a:r>
            <a:endParaRPr lang="en-US" sz="4300" dirty="0" smtClean="0">
              <a:solidFill>
                <a:srgbClr val="00B0F0"/>
              </a:solidFill>
              <a:latin typeface="Alibi" pitchFamily="2" charset="0"/>
            </a:endParaRPr>
          </a:p>
          <a:p>
            <a:pPr>
              <a:buClr>
                <a:srgbClr val="00FF00"/>
              </a:buClr>
              <a:buSzPct val="142000"/>
              <a:buFont typeface="Webdings" pitchFamily="18" charset="2"/>
              <a:buChar char=""/>
            </a:pPr>
            <a:r>
              <a:rPr lang="en-US" dirty="0" smtClean="0">
                <a:solidFill>
                  <a:srgbClr val="FF33CC"/>
                </a:solidFill>
                <a:latin typeface="Alibi" pitchFamily="2" charset="0"/>
              </a:rPr>
              <a:t>Their main source of motion is wings.</a:t>
            </a:r>
            <a:r>
              <a:rPr lang="en-US" sz="4300" dirty="0" smtClean="0">
                <a:solidFill>
                  <a:srgbClr val="FF33CC"/>
                </a:solidFill>
                <a:latin typeface="Alibi" pitchFamily="2" charset="0"/>
              </a:rPr>
              <a:t> </a:t>
            </a:r>
          </a:p>
          <a:p>
            <a:pPr>
              <a:buClr>
                <a:srgbClr val="00B0F0"/>
              </a:buClr>
              <a:buSzPct val="142000"/>
              <a:buFont typeface="Webdings" pitchFamily="18" charset="2"/>
              <a:buChar char=""/>
            </a:pPr>
            <a:r>
              <a:rPr lang="en-US" dirty="0" smtClean="0">
                <a:solidFill>
                  <a:srgbClr val="00FF00"/>
                </a:solidFill>
                <a:latin typeface="Alibi" pitchFamily="2" charset="0"/>
              </a:rPr>
              <a:t>The number of limbs a hummingbird has is four. Two are the wings, and the other 2 are their feet.</a:t>
            </a:r>
            <a:endParaRPr lang="en-US" dirty="0">
              <a:solidFill>
                <a:srgbClr val="00FF00"/>
              </a:solidFill>
              <a:latin typeface="Alibi" pitchFamily="2" charset="0"/>
            </a:endParaRPr>
          </a:p>
        </p:txBody>
      </p:sp>
      <p:sp>
        <p:nvSpPr>
          <p:cNvPr id="8" name="TextBox 7"/>
          <p:cNvSpPr txBox="1"/>
          <p:nvPr/>
        </p:nvSpPr>
        <p:spPr>
          <a:xfrm>
            <a:off x="304800" y="4191000"/>
            <a:ext cx="5715000" cy="1569660"/>
          </a:xfrm>
          <a:prstGeom prst="rect">
            <a:avLst/>
          </a:prstGeom>
          <a:noFill/>
          <a:ln w="88900" cmpd="thickThin">
            <a:solidFill>
              <a:srgbClr val="FF33CC"/>
            </a:solidFill>
            <a:prstDash val="dashDot"/>
          </a:ln>
          <a:effectLst>
            <a:glow rad="101600">
              <a:schemeClr val="accent5">
                <a:satMod val="175000"/>
                <a:alpha val="40000"/>
              </a:schemeClr>
            </a:glow>
          </a:effectLst>
        </p:spPr>
        <p:txBody>
          <a:bodyPr wrap="square" rtlCol="0">
            <a:spAutoFit/>
          </a:bodyPr>
          <a:lstStyle/>
          <a:p>
            <a:r>
              <a:rPr lang="en-US" sz="1600" dirty="0" smtClean="0">
                <a:latin typeface="Alibi" pitchFamily="2" charset="0"/>
              </a:rPr>
              <a:t>Hummingbirds move by wings. They hover in mid air by flapping their wings 12-90 times per second. They are also able to fly backwards, and are the only species able to do so. They also fly up to or exceeding 15mph! You can tell that their wings move very fast because you hear a continual hum when they hover and fly by. To feed, they either hover or perch. </a:t>
            </a:r>
            <a:endParaRPr lang="en-US" sz="1600" dirty="0">
              <a:latin typeface="Alibi" pitchFamily="2" charset="0"/>
            </a:endParaRPr>
          </a:p>
        </p:txBody>
      </p:sp>
      <p:pic>
        <p:nvPicPr>
          <p:cNvPr id="9" name="Picture 2"/>
          <p:cNvPicPr>
            <a:picLocks noChangeAspect="1" noChangeArrowheads="1"/>
          </p:cNvPicPr>
          <p:nvPr/>
        </p:nvPicPr>
        <p:blipFill>
          <a:blip r:embed="rId4" cstate="print">
            <a:duotone>
              <a:prstClr val="black"/>
              <a:schemeClr val="accent5">
                <a:tint val="45000"/>
                <a:satMod val="400000"/>
              </a:schemeClr>
            </a:duotone>
          </a:blip>
          <a:srcRect/>
          <a:stretch>
            <a:fillRect/>
          </a:stretch>
        </p:blipFill>
        <p:spPr bwMode="auto">
          <a:xfrm>
            <a:off x="381000" y="5943599"/>
            <a:ext cx="2133600" cy="2377943"/>
          </a:xfrm>
          <a:prstGeom prst="rect">
            <a:avLst/>
          </a:prstGeom>
          <a:noFill/>
          <a:ln w="9525">
            <a:noFill/>
            <a:miter lim="800000"/>
            <a:headEnd/>
            <a:tailEnd/>
          </a:ln>
        </p:spPr>
      </p:pic>
      <p:pic>
        <p:nvPicPr>
          <p:cNvPr id="10" name="Picture 4" descr="http://busmovie.typepad.com/photos/uncategorized/rubythroated_hummingbird.jpg"/>
          <p:cNvPicPr>
            <a:picLocks noChangeAspect="1" noChangeArrowheads="1"/>
          </p:cNvPicPr>
          <p:nvPr/>
        </p:nvPicPr>
        <p:blipFill>
          <a:blip r:embed="rId5" cstate="print"/>
          <a:srcRect/>
          <a:stretch>
            <a:fillRect/>
          </a:stretch>
        </p:blipFill>
        <p:spPr bwMode="auto">
          <a:xfrm>
            <a:off x="2667000" y="6096000"/>
            <a:ext cx="1752600" cy="2173006"/>
          </a:xfrm>
          <a:prstGeom prst="rect">
            <a:avLst/>
          </a:prstGeom>
          <a:noFill/>
        </p:spPr>
      </p:pic>
      <p:pic>
        <p:nvPicPr>
          <p:cNvPr id="11" name="Picture 6" descr="http://www.deskpicture.com/DPs/Nature/Animals/hummingbird.jpg"/>
          <p:cNvPicPr>
            <a:picLocks noChangeAspect="1" noChangeArrowheads="1"/>
          </p:cNvPicPr>
          <p:nvPr/>
        </p:nvPicPr>
        <p:blipFill>
          <a:blip r:embed="rId6" cstate="print"/>
          <a:srcRect/>
          <a:stretch>
            <a:fillRect/>
          </a:stretch>
        </p:blipFill>
        <p:spPr bwMode="auto">
          <a:xfrm>
            <a:off x="4419600" y="1905000"/>
            <a:ext cx="2146300" cy="1609725"/>
          </a:xfrm>
          <a:prstGeom prst="rect">
            <a:avLst/>
          </a:prstGeom>
          <a:noFill/>
        </p:spPr>
      </p:pic>
      <p:pic>
        <p:nvPicPr>
          <p:cNvPr id="12" name="Picture 8" descr="http://cdn.physorg.com/newman/gfx/news/2006/researchersd.jpg"/>
          <p:cNvPicPr>
            <a:picLocks noChangeAspect="1" noChangeArrowheads="1"/>
          </p:cNvPicPr>
          <p:nvPr/>
        </p:nvPicPr>
        <p:blipFill>
          <a:blip r:embed="rId7" cstate="print"/>
          <a:srcRect/>
          <a:stretch>
            <a:fillRect/>
          </a:stretch>
        </p:blipFill>
        <p:spPr bwMode="auto">
          <a:xfrm>
            <a:off x="4572000" y="6172200"/>
            <a:ext cx="1905000" cy="1905000"/>
          </a:xfrm>
          <a:prstGeom prst="rect">
            <a:avLst/>
          </a:prstGeom>
          <a:noFill/>
        </p:spPr>
      </p:pic>
      <p:pic>
        <p:nvPicPr>
          <p:cNvPr id="13" name="Hummingbird">
            <a:hlinkClick r:id="" action="ppaction://media"/>
          </p:cNvPr>
          <p:cNvPicPr>
            <a:picLocks noRot="1" noChangeAspect="1"/>
          </p:cNvPicPr>
          <p:nvPr>
            <a:wavAudioFile r:embed="rId1" name="Hummingbird"/>
          </p:nvPr>
        </p:nvPicPr>
        <p:blipFill>
          <a:blip r:embed="rId8" cstate="print"/>
          <a:stretch>
            <a:fillRect/>
          </a:stretch>
        </p:blipFill>
        <p:spPr>
          <a:xfrm>
            <a:off x="6096000" y="8686800"/>
            <a:ext cx="457200" cy="457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9003"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TotalTime>
  <Words>1948</Words>
  <Application>Microsoft Office PowerPoint</Application>
  <PresentationFormat>On-screen Show (4:3)</PresentationFormat>
  <Paragraphs>656</Paragraphs>
  <Slides>19</Slides>
  <Notes>0</Notes>
  <HiddenSlides>0</HiddenSlides>
  <MMClips>18</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Company>Souderton Area School District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SASD</dc:creator>
  <cp:lastModifiedBy>SASD</cp:lastModifiedBy>
  <cp:revision>34</cp:revision>
  <dcterms:created xsi:type="dcterms:W3CDTF">2010-05-06T13:55:39Z</dcterms:created>
  <dcterms:modified xsi:type="dcterms:W3CDTF">2010-05-06T15:24:12Z</dcterms:modified>
</cp:coreProperties>
</file>